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Lst>
  <p:sldIdLst>
    <p:sldId id="256" r:id="rId5"/>
    <p:sldId id="257" r:id="rId6"/>
    <p:sldId id="258" r:id="rId7"/>
    <p:sldId id="259" r:id="rId8"/>
    <p:sldId id="260" r:id="rId9"/>
    <p:sldId id="263" r:id="rId10"/>
    <p:sldId id="264" r:id="rId11"/>
    <p:sldId id="261" r:id="rId12"/>
    <p:sldId id="265" r:id="rId13"/>
    <p:sldId id="266" r:id="rId14"/>
    <p:sldId id="267" r:id="rId15"/>
    <p:sldId id="268"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4F67"/>
    <a:srgbClr val="CA8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9C9D4F-BC52-4905-B80E-BBEE54C46CDC}" v="21" dt="2020-10-08T00:55:17.522"/>
    <p1510:client id="{AE442200-A297-4A56-B1AB-7EFB0792CA7F}" v="76" dt="2020-10-08T01:11:42.966"/>
    <p1510:client id="{FE74287A-B7BE-48EF-96E0-E4E4D9072C33}" v="8" dt="2020-10-08T01:10:39.598"/>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97" d="100"/>
          <a:sy n="97" d="100"/>
        </p:scale>
        <p:origin x="4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BF92639-BC12-4C9F-B6A4-53FFCE58CABD}" type="datetimeFigureOut">
              <a:rPr lang="en-AU" smtClean="0"/>
              <a:t>15/10/20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BAACE05-47E7-47DE-9775-094AB5E4DE13}" type="slidenum">
              <a:rPr lang="en-AU" smtClean="0"/>
              <a:t>‹#›</a:t>
            </a:fld>
            <a:endParaRPr lang="en-AU"/>
          </a:p>
        </p:txBody>
      </p:sp>
    </p:spTree>
    <p:extLst>
      <p:ext uri="{BB962C8B-B14F-4D97-AF65-F5344CB8AC3E}">
        <p14:creationId xmlns:p14="http://schemas.microsoft.com/office/powerpoint/2010/main" val="259525855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F92639-BC12-4C9F-B6A4-53FFCE58CABD}" type="datetimeFigureOut">
              <a:rPr lang="en-AU" smtClean="0"/>
              <a:t>15/10/20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BAACE05-47E7-47DE-9775-094AB5E4DE13}" type="slidenum">
              <a:rPr lang="en-AU" smtClean="0"/>
              <a:t>‹#›</a:t>
            </a:fld>
            <a:endParaRPr lang="en-AU"/>
          </a:p>
        </p:txBody>
      </p:sp>
    </p:spTree>
    <p:extLst>
      <p:ext uri="{BB962C8B-B14F-4D97-AF65-F5344CB8AC3E}">
        <p14:creationId xmlns:p14="http://schemas.microsoft.com/office/powerpoint/2010/main" val="1723511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F92639-BC12-4C9F-B6A4-53FFCE58CABD}" type="datetimeFigureOut">
              <a:rPr lang="en-AU" smtClean="0"/>
              <a:t>15/10/20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BAACE05-47E7-47DE-9775-094AB5E4DE13}" type="slidenum">
              <a:rPr lang="en-AU" smtClean="0"/>
              <a:t>‹#›</a:t>
            </a:fld>
            <a:endParaRPr lang="en-AU"/>
          </a:p>
        </p:txBody>
      </p:sp>
    </p:spTree>
    <p:extLst>
      <p:ext uri="{BB962C8B-B14F-4D97-AF65-F5344CB8AC3E}">
        <p14:creationId xmlns:p14="http://schemas.microsoft.com/office/powerpoint/2010/main" val="1650412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F92639-BC12-4C9F-B6A4-53FFCE58CABD}" type="datetimeFigureOut">
              <a:rPr lang="en-AU" smtClean="0"/>
              <a:t>15/10/20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BAACE05-47E7-47DE-9775-094AB5E4DE13}" type="slidenum">
              <a:rPr lang="en-AU" smtClean="0"/>
              <a:t>‹#›</a:t>
            </a:fld>
            <a:endParaRPr lang="en-AU"/>
          </a:p>
        </p:txBody>
      </p:sp>
    </p:spTree>
    <p:extLst>
      <p:ext uri="{BB962C8B-B14F-4D97-AF65-F5344CB8AC3E}">
        <p14:creationId xmlns:p14="http://schemas.microsoft.com/office/powerpoint/2010/main" val="1794896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BF92639-BC12-4C9F-B6A4-53FFCE58CABD}" type="datetimeFigureOut">
              <a:rPr lang="en-AU" smtClean="0"/>
              <a:t>15/10/20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BAACE05-47E7-47DE-9775-094AB5E4DE13}" type="slidenum">
              <a:rPr lang="en-AU" smtClean="0"/>
              <a:t>‹#›</a:t>
            </a:fld>
            <a:endParaRPr lang="en-AU"/>
          </a:p>
        </p:txBody>
      </p:sp>
    </p:spTree>
    <p:extLst>
      <p:ext uri="{BB962C8B-B14F-4D97-AF65-F5344CB8AC3E}">
        <p14:creationId xmlns:p14="http://schemas.microsoft.com/office/powerpoint/2010/main" val="42665786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BF92639-BC12-4C9F-B6A4-53FFCE58CABD}" type="datetimeFigureOut">
              <a:rPr lang="en-AU" smtClean="0"/>
              <a:t>15/10/20</a:t>
            </a:fld>
            <a:endParaRPr lang="en-AU"/>
          </a:p>
        </p:txBody>
      </p:sp>
      <p:sp>
        <p:nvSpPr>
          <p:cNvPr id="9" name="Footer Placeholder 8"/>
          <p:cNvSpPr>
            <a:spLocks noGrp="1"/>
          </p:cNvSpPr>
          <p:nvPr>
            <p:ph type="ftr" sz="quarter" idx="11"/>
          </p:nvPr>
        </p:nvSpPr>
        <p:spPr/>
        <p:txBody>
          <a:bodyPr/>
          <a:lstStyle/>
          <a:p>
            <a:endParaRPr lang="en-AU"/>
          </a:p>
        </p:txBody>
      </p:sp>
      <p:sp>
        <p:nvSpPr>
          <p:cNvPr id="10" name="Slide Number Placeholder 9"/>
          <p:cNvSpPr>
            <a:spLocks noGrp="1"/>
          </p:cNvSpPr>
          <p:nvPr>
            <p:ph type="sldNum" sz="quarter" idx="12"/>
          </p:nvPr>
        </p:nvSpPr>
        <p:spPr/>
        <p:txBody>
          <a:bodyPr/>
          <a:lstStyle/>
          <a:p>
            <a:fld id="{ABAACE05-47E7-47DE-9775-094AB5E4DE13}" type="slidenum">
              <a:rPr lang="en-AU" smtClean="0"/>
              <a:t>‹#›</a:t>
            </a:fld>
            <a:endParaRPr lang="en-AU"/>
          </a:p>
        </p:txBody>
      </p:sp>
    </p:spTree>
    <p:extLst>
      <p:ext uri="{BB962C8B-B14F-4D97-AF65-F5344CB8AC3E}">
        <p14:creationId xmlns:p14="http://schemas.microsoft.com/office/powerpoint/2010/main" val="1907089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BF92639-BC12-4C9F-B6A4-53FFCE58CABD}" type="datetimeFigureOut">
              <a:rPr lang="en-AU" smtClean="0"/>
              <a:t>15/10/20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BAACE05-47E7-47DE-9775-094AB5E4DE13}" type="slidenum">
              <a:rPr lang="en-AU" smtClean="0"/>
              <a:t>‹#›</a:t>
            </a:fld>
            <a:endParaRPr lang="en-AU"/>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0876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F92639-BC12-4C9F-B6A4-53FFCE58CABD}" type="datetimeFigureOut">
              <a:rPr lang="en-AU" smtClean="0"/>
              <a:t>15/10/20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BAACE05-47E7-47DE-9775-094AB5E4DE13}" type="slidenum">
              <a:rPr lang="en-AU" smtClean="0"/>
              <a:t>‹#›</a:t>
            </a:fld>
            <a:endParaRPr lang="en-AU"/>
          </a:p>
        </p:txBody>
      </p:sp>
    </p:spTree>
    <p:extLst>
      <p:ext uri="{BB962C8B-B14F-4D97-AF65-F5344CB8AC3E}">
        <p14:creationId xmlns:p14="http://schemas.microsoft.com/office/powerpoint/2010/main" val="94985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F92639-BC12-4C9F-B6A4-53FFCE58CABD}" type="datetimeFigureOut">
              <a:rPr lang="en-AU" smtClean="0"/>
              <a:t>15/10/20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BAACE05-47E7-47DE-9775-094AB5E4DE13}" type="slidenum">
              <a:rPr lang="en-AU" smtClean="0"/>
              <a:t>‹#›</a:t>
            </a:fld>
            <a:endParaRPr lang="en-AU"/>
          </a:p>
        </p:txBody>
      </p:sp>
    </p:spTree>
    <p:extLst>
      <p:ext uri="{BB962C8B-B14F-4D97-AF65-F5344CB8AC3E}">
        <p14:creationId xmlns:p14="http://schemas.microsoft.com/office/powerpoint/2010/main" val="97023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F92639-BC12-4C9F-B6A4-53FFCE58CABD}" type="datetimeFigureOut">
              <a:rPr lang="en-AU" smtClean="0"/>
              <a:t>15/10/20</a:t>
            </a:fld>
            <a:endParaRPr lang="en-AU"/>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AU"/>
          </a:p>
        </p:txBody>
      </p:sp>
      <p:sp>
        <p:nvSpPr>
          <p:cNvPr id="7" name="Slide Number Placeholder 6"/>
          <p:cNvSpPr>
            <a:spLocks noGrp="1"/>
          </p:cNvSpPr>
          <p:nvPr>
            <p:ph type="sldNum" sz="quarter" idx="12"/>
          </p:nvPr>
        </p:nvSpPr>
        <p:spPr/>
        <p:txBody>
          <a:bodyPr/>
          <a:lstStyle/>
          <a:p>
            <a:fld id="{ABAACE05-47E7-47DE-9775-094AB5E4DE13}" type="slidenum">
              <a:rPr lang="en-AU" smtClean="0"/>
              <a:t>‹#›</a:t>
            </a:fld>
            <a:endParaRPr lang="en-AU"/>
          </a:p>
        </p:txBody>
      </p:sp>
    </p:spTree>
    <p:extLst>
      <p:ext uri="{BB962C8B-B14F-4D97-AF65-F5344CB8AC3E}">
        <p14:creationId xmlns:p14="http://schemas.microsoft.com/office/powerpoint/2010/main" val="1606257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CBF92639-BC12-4C9F-B6A4-53FFCE58CABD}" type="datetimeFigureOut">
              <a:rPr lang="en-AU" smtClean="0"/>
              <a:t>15/10/20</a:t>
            </a:fld>
            <a:endParaRPr lang="en-AU"/>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AU"/>
          </a:p>
        </p:txBody>
      </p:sp>
      <p:sp>
        <p:nvSpPr>
          <p:cNvPr id="7" name="Slide Number Placeholder 6"/>
          <p:cNvSpPr>
            <a:spLocks noGrp="1"/>
          </p:cNvSpPr>
          <p:nvPr>
            <p:ph type="sldNum" sz="quarter" idx="12"/>
          </p:nvPr>
        </p:nvSpPr>
        <p:spPr/>
        <p:txBody>
          <a:bodyPr/>
          <a:lstStyle/>
          <a:p>
            <a:fld id="{ABAACE05-47E7-47DE-9775-094AB5E4DE13}" type="slidenum">
              <a:rPr lang="en-AU" smtClean="0"/>
              <a:t>‹#›</a:t>
            </a:fld>
            <a:endParaRPr lang="en-AU"/>
          </a:p>
        </p:txBody>
      </p:sp>
    </p:spTree>
    <p:extLst>
      <p:ext uri="{BB962C8B-B14F-4D97-AF65-F5344CB8AC3E}">
        <p14:creationId xmlns:p14="http://schemas.microsoft.com/office/powerpoint/2010/main" val="241137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BF92639-BC12-4C9F-B6A4-53FFCE58CABD}" type="datetimeFigureOut">
              <a:rPr lang="en-AU" smtClean="0"/>
              <a:t>15/10/20</a:t>
            </a:fld>
            <a:endParaRPr lang="en-AU"/>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AU"/>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BAACE05-47E7-47DE-9775-094AB5E4DE13}" type="slidenum">
              <a:rPr lang="en-AU" smtClean="0"/>
              <a:t>‹#›</a:t>
            </a:fld>
            <a:endParaRPr lang="en-AU"/>
          </a:p>
        </p:txBody>
      </p:sp>
    </p:spTree>
    <p:extLst>
      <p:ext uri="{BB962C8B-B14F-4D97-AF65-F5344CB8AC3E}">
        <p14:creationId xmlns:p14="http://schemas.microsoft.com/office/powerpoint/2010/main" val="38781263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fash.com/costs/photographer-prices"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owers, Photography and Magical Realism by Doan Ly | Trendland Online Magazine Curating the Web since 2006">
            <a:extLst>
              <a:ext uri="{FF2B5EF4-FFF2-40B4-BE49-F238E27FC236}">
                <a16:creationId xmlns:a16="http://schemas.microsoft.com/office/drawing/2014/main" id="{DC0F3E35-F748-4E2F-88A5-16C32C6460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707"/>
          <a:stretch/>
        </p:blipFill>
        <p:spPr bwMode="auto">
          <a:xfrm>
            <a:off x="3236549" y="912974"/>
            <a:ext cx="5718895" cy="50320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F9A41F-DB33-4099-A059-9BFE23C770BA}"/>
              </a:ext>
            </a:extLst>
          </p:cNvPr>
          <p:cNvSpPr txBox="1"/>
          <p:nvPr/>
        </p:nvSpPr>
        <p:spPr>
          <a:xfrm>
            <a:off x="4841963" y="6148378"/>
            <a:ext cx="2508069" cy="646331"/>
          </a:xfrm>
          <a:prstGeom prst="rect">
            <a:avLst/>
          </a:prstGeom>
          <a:noFill/>
        </p:spPr>
        <p:txBody>
          <a:bodyPr wrap="square" rtlCol="0">
            <a:spAutoFit/>
          </a:bodyPr>
          <a:lstStyle/>
          <a:p>
            <a:r>
              <a:rPr lang="en-US" dirty="0">
                <a:latin typeface="Sagona ExtraLight" panose="02020303050505020204" pitchFamily="18" charset="0"/>
              </a:rPr>
              <a:t>Marketing Company</a:t>
            </a:r>
          </a:p>
          <a:p>
            <a:pPr algn="ctr"/>
            <a:r>
              <a:rPr lang="en-US" dirty="0">
                <a:latin typeface="Sagona ExtraLight" panose="02020303050505020204" pitchFamily="18" charset="0"/>
              </a:rPr>
              <a:t>Georgia Rogers</a:t>
            </a:r>
            <a:endParaRPr lang="en-AU" dirty="0">
              <a:latin typeface="Sagona ExtraLight" panose="02020303050505020204" pitchFamily="18" charset="0"/>
            </a:endParaRPr>
          </a:p>
        </p:txBody>
      </p:sp>
      <p:sp>
        <p:nvSpPr>
          <p:cNvPr id="11" name="TextBox 10">
            <a:extLst>
              <a:ext uri="{FF2B5EF4-FFF2-40B4-BE49-F238E27FC236}">
                <a16:creationId xmlns:a16="http://schemas.microsoft.com/office/drawing/2014/main" id="{ABE897F9-563D-4F0F-A175-F732E332A13B}"/>
              </a:ext>
            </a:extLst>
          </p:cNvPr>
          <p:cNvSpPr txBox="1"/>
          <p:nvPr/>
        </p:nvSpPr>
        <p:spPr>
          <a:xfrm>
            <a:off x="10227242" y="6422627"/>
            <a:ext cx="2508069" cy="646331"/>
          </a:xfrm>
          <a:prstGeom prst="rect">
            <a:avLst/>
          </a:prstGeom>
          <a:noFill/>
        </p:spPr>
        <p:txBody>
          <a:bodyPr wrap="square" rtlCol="0">
            <a:spAutoFit/>
          </a:bodyPr>
          <a:lstStyle/>
          <a:p>
            <a:r>
              <a:rPr lang="en-US" dirty="0">
                <a:latin typeface="Sagona ExtraLight" panose="02020303050505020204" pitchFamily="18" charset="0"/>
              </a:rPr>
              <a:t>Logo</a:t>
            </a:r>
          </a:p>
          <a:p>
            <a:endParaRPr lang="en-AU" dirty="0">
              <a:latin typeface="Sagona ExtraLight" panose="02020303050505020204" pitchFamily="18" charset="0"/>
            </a:endParaRPr>
          </a:p>
        </p:txBody>
      </p:sp>
      <p:pic>
        <p:nvPicPr>
          <p:cNvPr id="2" name="Picture 2" descr="Pin by Fritha Tigerlilly on pattern | Collage background, Artsy background,  Wall collage">
            <a:extLst>
              <a:ext uri="{FF2B5EF4-FFF2-40B4-BE49-F238E27FC236}">
                <a16:creationId xmlns:a16="http://schemas.microsoft.com/office/drawing/2014/main" id="{C2D24777-7FEA-438F-A999-9C020A6CE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978" y="4672530"/>
            <a:ext cx="2172147" cy="206795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B2B5F0-840F-4CCE-85B8-0AD64D102B69}"/>
              </a:ext>
            </a:extLst>
          </p:cNvPr>
          <p:cNvSpPr txBox="1"/>
          <p:nvPr/>
        </p:nvSpPr>
        <p:spPr>
          <a:xfrm>
            <a:off x="3715705" y="1134455"/>
            <a:ext cx="4760581" cy="830997"/>
          </a:xfrm>
          <a:prstGeom prst="rect">
            <a:avLst/>
          </a:prstGeom>
          <a:noFill/>
        </p:spPr>
        <p:txBody>
          <a:bodyPr wrap="square" rtlCol="0">
            <a:spAutoFit/>
          </a:bodyPr>
          <a:lstStyle/>
          <a:p>
            <a:pPr algn="ctr"/>
            <a:r>
              <a:rPr lang="en-US" sz="4800" dirty="0">
                <a:latin typeface="Shagadelic" panose="020B0800050302020204" pitchFamily="34" charset="0"/>
              </a:rPr>
              <a:t>Ziggy and Leaf</a:t>
            </a:r>
            <a:endParaRPr lang="en-AU" sz="4800" dirty="0">
              <a:latin typeface="Shagadelic" panose="020B0800050302020204" pitchFamily="34" charset="0"/>
            </a:endParaRPr>
          </a:p>
        </p:txBody>
      </p:sp>
      <p:sp>
        <p:nvSpPr>
          <p:cNvPr id="10" name="TextBox 9">
            <a:extLst>
              <a:ext uri="{FF2B5EF4-FFF2-40B4-BE49-F238E27FC236}">
                <a16:creationId xmlns:a16="http://schemas.microsoft.com/office/drawing/2014/main" id="{F681918E-E2CA-4859-B6FA-1E01BE7D80BE}"/>
              </a:ext>
            </a:extLst>
          </p:cNvPr>
          <p:cNvSpPr txBox="1"/>
          <p:nvPr/>
        </p:nvSpPr>
        <p:spPr>
          <a:xfrm>
            <a:off x="8445385" y="5160196"/>
            <a:ext cx="2014403" cy="1569660"/>
          </a:xfrm>
          <a:prstGeom prst="rect">
            <a:avLst/>
          </a:prstGeom>
          <a:noFill/>
        </p:spPr>
        <p:txBody>
          <a:bodyPr wrap="square" rtlCol="0">
            <a:spAutoFit/>
          </a:bodyPr>
          <a:lstStyle/>
          <a:p>
            <a:pPr algn="ctr"/>
            <a:r>
              <a:rPr lang="en-US" sz="3200" b="1" dirty="0">
                <a:ln w="22225">
                  <a:solidFill>
                    <a:schemeClr val="accent2"/>
                  </a:solidFill>
                  <a:prstDash val="solid"/>
                </a:ln>
                <a:solidFill>
                  <a:schemeClr val="accent2">
                    <a:lumMod val="40000"/>
                    <a:lumOff val="60000"/>
                  </a:schemeClr>
                </a:solidFill>
                <a:latin typeface="Keep on Truckin'" panose="00000400000000000000" pitchFamily="2" charset="0"/>
              </a:rPr>
              <a:t>Ziggy and Leaf</a:t>
            </a:r>
          </a:p>
          <a:p>
            <a:pPr algn="ctr"/>
            <a:r>
              <a:rPr lang="en-AU" sz="3200" b="1" dirty="0">
                <a:ln w="22225">
                  <a:solidFill>
                    <a:schemeClr val="accent2"/>
                  </a:solidFill>
                  <a:prstDash val="solid"/>
                </a:ln>
                <a:solidFill>
                  <a:schemeClr val="accent2">
                    <a:lumMod val="40000"/>
                    <a:lumOff val="60000"/>
                  </a:schemeClr>
                </a:solidFill>
                <a:latin typeface="Keep on Truckin'" panose="00000400000000000000" pitchFamily="2" charset="0"/>
              </a:rPr>
              <a:t>✽</a:t>
            </a:r>
          </a:p>
        </p:txBody>
      </p:sp>
      <p:pic>
        <p:nvPicPr>
          <p:cNvPr id="3" name="Picture 2">
            <a:extLst>
              <a:ext uri="{FF2B5EF4-FFF2-40B4-BE49-F238E27FC236}">
                <a16:creationId xmlns:a16="http://schemas.microsoft.com/office/drawing/2014/main" id="{CB93C78F-7A34-4783-9082-5301959B32D8}"/>
              </a:ext>
            </a:extLst>
          </p:cNvPr>
          <p:cNvPicPr>
            <a:picLocks noChangeAspect="1"/>
          </p:cNvPicPr>
          <p:nvPr/>
        </p:nvPicPr>
        <p:blipFill>
          <a:blip r:embed="rId4"/>
          <a:stretch>
            <a:fillRect/>
          </a:stretch>
        </p:blipFill>
        <p:spPr>
          <a:xfrm>
            <a:off x="3567107" y="1016553"/>
            <a:ext cx="5057775" cy="1066800"/>
          </a:xfrm>
          <a:prstGeom prst="rect">
            <a:avLst/>
          </a:prstGeom>
        </p:spPr>
      </p:pic>
      <p:pic>
        <p:nvPicPr>
          <p:cNvPr id="7" name="Picture 6">
            <a:extLst>
              <a:ext uri="{FF2B5EF4-FFF2-40B4-BE49-F238E27FC236}">
                <a16:creationId xmlns:a16="http://schemas.microsoft.com/office/drawing/2014/main" id="{42AED3B8-15BC-420F-AD9A-CAFC598EEA8F}"/>
              </a:ext>
            </a:extLst>
          </p:cNvPr>
          <p:cNvPicPr>
            <a:picLocks noChangeAspect="1"/>
          </p:cNvPicPr>
          <p:nvPr/>
        </p:nvPicPr>
        <p:blipFill>
          <a:blip r:embed="rId5"/>
          <a:stretch>
            <a:fillRect/>
          </a:stretch>
        </p:blipFill>
        <p:spPr>
          <a:xfrm>
            <a:off x="8476285" y="5178187"/>
            <a:ext cx="2014403" cy="985305"/>
          </a:xfrm>
          <a:prstGeom prst="rect">
            <a:avLst/>
          </a:prstGeom>
        </p:spPr>
      </p:pic>
    </p:spTree>
    <p:extLst>
      <p:ext uri="{BB962C8B-B14F-4D97-AF65-F5344CB8AC3E}">
        <p14:creationId xmlns:p14="http://schemas.microsoft.com/office/powerpoint/2010/main" val="2107726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BCC1C-989E-425A-9B2B-C5C023EC02BA}"/>
              </a:ext>
            </a:extLst>
          </p:cNvPr>
          <p:cNvSpPr>
            <a:spLocks noGrp="1"/>
          </p:cNvSpPr>
          <p:nvPr>
            <p:ph type="title"/>
          </p:nvPr>
        </p:nvSpPr>
        <p:spPr>
          <a:xfrm>
            <a:off x="2231136" y="467418"/>
            <a:ext cx="7729728" cy="1188720"/>
          </a:xfrm>
        </p:spPr>
        <p:style>
          <a:lnRef idx="1">
            <a:schemeClr val="accent2"/>
          </a:lnRef>
          <a:fillRef idx="2">
            <a:schemeClr val="accent2"/>
          </a:fillRef>
          <a:effectRef idx="1">
            <a:schemeClr val="accent2"/>
          </a:effectRef>
          <a:fontRef idx="minor">
            <a:schemeClr val="dk1"/>
          </a:fontRef>
        </p:style>
        <p:txBody>
          <a:bodyPr>
            <a:noAutofit/>
          </a:bodyPr>
          <a:lstStyle/>
          <a:p>
            <a:r>
              <a:rPr lang="en-US" sz="4000" b="1" cap="none" spc="0" dirty="0">
                <a:ln w="22225">
                  <a:solidFill>
                    <a:schemeClr val="accent2"/>
                  </a:solidFill>
                  <a:prstDash val="solid"/>
                </a:ln>
                <a:solidFill>
                  <a:schemeClr val="accent2">
                    <a:lumMod val="40000"/>
                    <a:lumOff val="60000"/>
                  </a:schemeClr>
                </a:solidFill>
                <a:latin typeface="Keep on Truckin'" panose="00000400000000000000" pitchFamily="2" charset="0"/>
              </a:rPr>
              <a:t>Marketing, research and  Evaluation</a:t>
            </a:r>
            <a:endParaRPr lang="en-AU" sz="4000" b="1" cap="none" spc="0" dirty="0">
              <a:ln w="22225">
                <a:solidFill>
                  <a:schemeClr val="accent2"/>
                </a:solidFill>
                <a:prstDash val="solid"/>
              </a:ln>
              <a:solidFill>
                <a:schemeClr val="accent2">
                  <a:lumMod val="40000"/>
                  <a:lumOff val="60000"/>
                </a:schemeClr>
              </a:solidFill>
              <a:latin typeface="Keep on Truckin'" panose="00000400000000000000" pitchFamily="2" charset="0"/>
            </a:endParaRPr>
          </a:p>
        </p:txBody>
      </p:sp>
      <p:sp>
        <p:nvSpPr>
          <p:cNvPr id="3" name="Content Placeholder 2">
            <a:extLst>
              <a:ext uri="{FF2B5EF4-FFF2-40B4-BE49-F238E27FC236}">
                <a16:creationId xmlns:a16="http://schemas.microsoft.com/office/drawing/2014/main" id="{AEA0E95B-3893-4A6F-B974-4BA204D4F703}"/>
              </a:ext>
            </a:extLst>
          </p:cNvPr>
          <p:cNvSpPr>
            <a:spLocks noGrp="1"/>
          </p:cNvSpPr>
          <p:nvPr>
            <p:ph idx="1"/>
          </p:nvPr>
        </p:nvSpPr>
        <p:spPr>
          <a:xfrm>
            <a:off x="1419225" y="1742585"/>
            <a:ext cx="6486525" cy="3871411"/>
          </a:xfrm>
        </p:spPr>
        <p:txBody>
          <a:bodyPr>
            <a:normAutofit lnSpcReduction="10000"/>
          </a:bodyPr>
          <a:lstStyle/>
          <a:p>
            <a:pPr marL="0" indent="0">
              <a:buNone/>
            </a:pPr>
            <a:r>
              <a:rPr lang="en-US" sz="1600" b="1" i="1" dirty="0">
                <a:solidFill>
                  <a:srgbClr val="404040"/>
                </a:solidFill>
                <a:latin typeface="Sagona ExtraLight" panose="02020303050505020204" pitchFamily="18" charset="0"/>
              </a:rPr>
              <a:t>COOL HUNTING</a:t>
            </a:r>
          </a:p>
          <a:p>
            <a:pPr marL="0" indent="0">
              <a:buNone/>
            </a:pPr>
            <a:r>
              <a:rPr lang="en-US" sz="1600" dirty="0">
                <a:solidFill>
                  <a:srgbClr val="404040"/>
                </a:solidFill>
                <a:latin typeface="Sagona ExtraLight" panose="02020303050505020204" pitchFamily="18" charset="0"/>
                <a:cs typeface="Segoe UI Semilight" panose="020B0402040204020203" pitchFamily="34" charset="0"/>
              </a:rPr>
              <a:t>✽ </a:t>
            </a:r>
            <a:r>
              <a:rPr lang="en-US" sz="1600" dirty="0">
                <a:solidFill>
                  <a:srgbClr val="404040"/>
                </a:solidFill>
                <a:latin typeface="Sagona ExtraLight" panose="02020303050505020204" pitchFamily="18" charset="0"/>
              </a:rPr>
              <a:t>We believe cool hunting would be an effective strategy as our brand relies on keeping up to date with the trends of our target audience. Cool hunting allows us to make observations and predictions on the latest styles for fashion surrounding our audience, which in turn enables us to develop better products, tailored specifically for our consumers. </a:t>
            </a:r>
          </a:p>
          <a:p>
            <a:pPr marL="0" indent="0">
              <a:buNone/>
            </a:pPr>
            <a:r>
              <a:rPr lang="en-AU" sz="1600" b="1" i="1" dirty="0">
                <a:solidFill>
                  <a:srgbClr val="404040"/>
                </a:solidFill>
                <a:latin typeface="Sagona ExtraLight" panose="02020303050505020204" pitchFamily="18" charset="0"/>
              </a:rPr>
              <a:t>BRAND ATTRIBUTE RESEARCH</a:t>
            </a:r>
          </a:p>
          <a:p>
            <a:pPr marL="0" indent="0">
              <a:buNone/>
            </a:pPr>
            <a:r>
              <a:rPr lang="en-US" sz="1600" dirty="0">
                <a:solidFill>
                  <a:srgbClr val="404040"/>
                </a:solidFill>
                <a:latin typeface="Sagona ExtraLight" panose="02020303050505020204" pitchFamily="18" charset="0"/>
                <a:cs typeface="Segoe UI Semilight" panose="020B0402040204020203" pitchFamily="34" charset="0"/>
              </a:rPr>
              <a:t>✽ Brand attribute research is very important as we want the audience to view our product as reliable and something that aligns with their values. To be able to gage an understanding into their thoughts around our product would be very helpful as we would be able to improve our brand to better suit the buyers. We would like the brand to come across as fun, environmentally conscious and a quality product, so insight would be very beneficial.</a:t>
            </a:r>
            <a:endParaRPr lang="en-AU" sz="1600" dirty="0">
              <a:solidFill>
                <a:srgbClr val="404040"/>
              </a:solidFill>
              <a:latin typeface="Sagona ExtraLight" panose="02020303050505020204" pitchFamily="18" charset="0"/>
            </a:endParaRPr>
          </a:p>
        </p:txBody>
      </p:sp>
      <p:pic>
        <p:nvPicPr>
          <p:cNvPr id="2054" name="Picture 6" descr="HeyTully Granny Square crochet sweater - 0">
            <a:extLst>
              <a:ext uri="{FF2B5EF4-FFF2-40B4-BE49-F238E27FC236}">
                <a16:creationId xmlns:a16="http://schemas.microsoft.com/office/drawing/2014/main" id="{B1DEB1E8-8C99-4C06-B765-E4F12FE4B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1318" y="3678291"/>
            <a:ext cx="1861457" cy="18614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descr="HeyTully Granny Square crochet sweater - 0">
            <a:extLst>
              <a:ext uri="{FF2B5EF4-FFF2-40B4-BE49-F238E27FC236}">
                <a16:creationId xmlns:a16="http://schemas.microsoft.com/office/drawing/2014/main" id="{9B6D8F0C-EF8A-4E63-B1CB-B04871D87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787" y="1816834"/>
            <a:ext cx="1861457" cy="18614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CD6B8ED-E022-45F3-981C-DE2DC3B7F086}"/>
              </a:ext>
            </a:extLst>
          </p:cNvPr>
          <p:cNvPicPr>
            <a:picLocks noChangeAspect="1"/>
          </p:cNvPicPr>
          <p:nvPr/>
        </p:nvPicPr>
        <p:blipFill>
          <a:blip r:embed="rId4"/>
          <a:stretch>
            <a:fillRect/>
          </a:stretch>
        </p:blipFill>
        <p:spPr>
          <a:xfrm>
            <a:off x="2546904" y="470501"/>
            <a:ext cx="6941812" cy="1158881"/>
          </a:xfrm>
          <a:prstGeom prst="rect">
            <a:avLst/>
          </a:prstGeom>
        </p:spPr>
      </p:pic>
    </p:spTree>
    <p:extLst>
      <p:ext uri="{BB962C8B-B14F-4D97-AF65-F5344CB8AC3E}">
        <p14:creationId xmlns:p14="http://schemas.microsoft.com/office/powerpoint/2010/main" val="4113148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9AF35F-7A9B-4362-9FDB-CEE09122BDFB}"/>
              </a:ext>
            </a:extLst>
          </p:cNvPr>
          <p:cNvSpPr>
            <a:spLocks noGrp="1"/>
          </p:cNvSpPr>
          <p:nvPr>
            <p:ph idx="1"/>
          </p:nvPr>
        </p:nvSpPr>
        <p:spPr>
          <a:xfrm>
            <a:off x="2372865" y="2692473"/>
            <a:ext cx="7685536" cy="3980471"/>
          </a:xfrm>
        </p:spPr>
        <p:style>
          <a:lnRef idx="3">
            <a:schemeClr val="lt1"/>
          </a:lnRef>
          <a:fillRef idx="1">
            <a:schemeClr val="accent2"/>
          </a:fillRef>
          <a:effectRef idx="1">
            <a:schemeClr val="accent2"/>
          </a:effectRef>
          <a:fontRef idx="minor">
            <a:schemeClr val="lt1"/>
          </a:fontRef>
        </p:style>
        <p:txBody>
          <a:bodyPr>
            <a:normAutofit fontScale="92500" lnSpcReduction="10000"/>
          </a:bodyPr>
          <a:lstStyle/>
          <a:p>
            <a:pPr marL="0" indent="0" algn="ctr">
              <a:buNone/>
            </a:pPr>
            <a:r>
              <a:rPr lang="en-US" sz="2100" dirty="0">
                <a:solidFill>
                  <a:schemeClr val="bg1"/>
                </a:solidFill>
                <a:latin typeface="Sagona ExtraLight" panose="02020303050505020204" pitchFamily="18" charset="0"/>
              </a:rPr>
              <a:t>Actual Advertisement - $34,620</a:t>
            </a:r>
          </a:p>
          <a:p>
            <a:pPr marL="0" indent="0" algn="ctr">
              <a:buNone/>
            </a:pPr>
            <a:r>
              <a:rPr lang="en-US" sz="2100" dirty="0">
                <a:solidFill>
                  <a:schemeClr val="bg1"/>
                </a:solidFill>
                <a:latin typeface="Sagona ExtraLight" panose="02020303050505020204" pitchFamily="18" charset="0"/>
              </a:rPr>
              <a:t>Cool Hunter - $2,500</a:t>
            </a:r>
          </a:p>
          <a:p>
            <a:pPr marL="0" indent="0" algn="ctr">
              <a:buNone/>
            </a:pPr>
            <a:r>
              <a:rPr lang="en-US" sz="2100" dirty="0">
                <a:solidFill>
                  <a:schemeClr val="bg1"/>
                </a:solidFill>
                <a:latin typeface="Sagona ExtraLight" panose="02020303050505020204" pitchFamily="18" charset="0"/>
              </a:rPr>
              <a:t>Photographer (</a:t>
            </a:r>
            <a:r>
              <a:rPr lang="en-AU" sz="2100" dirty="0">
                <a:solidFill>
                  <a:schemeClr val="bg1"/>
                </a:solidFill>
                <a:latin typeface="Sagona ExtraLight" panose="02020303050505020204" pitchFamily="18" charset="0"/>
                <a:hlinkClick r:id="rId2">
                  <a:extLst>
                    <a:ext uri="{A12FA001-AC4F-418D-AE19-62706E023703}">
                      <ahyp:hlinkClr xmlns:ahyp="http://schemas.microsoft.com/office/drawing/2018/hyperlinkcolor" val="tx"/>
                    </a:ext>
                  </a:extLst>
                </a:hlinkClick>
              </a:rPr>
              <a:t>https://fash.com/costs/photographer-prices</a:t>
            </a:r>
            <a:r>
              <a:rPr lang="en-AU" sz="2100" dirty="0">
                <a:solidFill>
                  <a:schemeClr val="bg1"/>
                </a:solidFill>
                <a:latin typeface="Sagona ExtraLight" panose="02020303050505020204" pitchFamily="18" charset="0"/>
              </a:rPr>
              <a:t>) </a:t>
            </a:r>
            <a:r>
              <a:rPr lang="en-US" sz="2100" dirty="0">
                <a:solidFill>
                  <a:schemeClr val="bg1"/>
                </a:solidFill>
                <a:latin typeface="Sagona ExtraLight" panose="02020303050505020204" pitchFamily="18" charset="0"/>
              </a:rPr>
              <a:t>– $500</a:t>
            </a:r>
          </a:p>
          <a:p>
            <a:pPr marL="0" indent="0" algn="ctr">
              <a:buNone/>
            </a:pPr>
            <a:r>
              <a:rPr lang="en-US" sz="2100" dirty="0">
                <a:solidFill>
                  <a:schemeClr val="bg1"/>
                </a:solidFill>
                <a:latin typeface="Sagona ExtraLight" panose="02020303050505020204" pitchFamily="18" charset="0"/>
              </a:rPr>
              <a:t>Photo Editor and Advertisement Layout Manager – $500 </a:t>
            </a:r>
          </a:p>
          <a:p>
            <a:pPr marL="0" indent="0" algn="ctr">
              <a:buNone/>
            </a:pPr>
            <a:r>
              <a:rPr lang="en-US" sz="2100" dirty="0">
                <a:solidFill>
                  <a:schemeClr val="bg1"/>
                </a:solidFill>
                <a:latin typeface="Sagona ExtraLight" panose="02020303050505020204" pitchFamily="18" charset="0"/>
              </a:rPr>
              <a:t>Brand Attribute research - $1,400</a:t>
            </a:r>
          </a:p>
          <a:p>
            <a:pPr marL="0" indent="0" algn="ctr">
              <a:buNone/>
            </a:pPr>
            <a:r>
              <a:rPr lang="en-US" sz="2100" dirty="0">
                <a:solidFill>
                  <a:schemeClr val="bg1"/>
                </a:solidFill>
                <a:latin typeface="Sagona ExtraLight" panose="02020303050505020204" pitchFamily="18" charset="0"/>
              </a:rPr>
              <a:t>Hair and makeup - $250</a:t>
            </a:r>
          </a:p>
          <a:p>
            <a:pPr marL="0" indent="0" algn="ctr">
              <a:buNone/>
            </a:pPr>
            <a:r>
              <a:rPr lang="en-US" sz="2100" dirty="0">
                <a:solidFill>
                  <a:schemeClr val="bg1"/>
                </a:solidFill>
                <a:latin typeface="Sagona ExtraLight" panose="02020303050505020204" pitchFamily="18" charset="0"/>
              </a:rPr>
              <a:t>Catering - $250</a:t>
            </a:r>
          </a:p>
          <a:p>
            <a:pPr marL="0" indent="0" algn="ctr">
              <a:buNone/>
            </a:pPr>
            <a:r>
              <a:rPr lang="en-US" sz="2100" dirty="0">
                <a:solidFill>
                  <a:schemeClr val="bg1"/>
                </a:solidFill>
                <a:latin typeface="Sagona ExtraLight" panose="02020303050505020204" pitchFamily="18" charset="0"/>
              </a:rPr>
              <a:t>Stylist - $250</a:t>
            </a:r>
          </a:p>
          <a:p>
            <a:pPr marL="0" indent="0" algn="ctr">
              <a:buNone/>
            </a:pPr>
            <a:r>
              <a:rPr lang="en-US" sz="2100" dirty="0">
                <a:solidFill>
                  <a:schemeClr val="bg1"/>
                </a:solidFill>
                <a:latin typeface="Sagona ExtraLight" panose="02020303050505020204" pitchFamily="18" charset="0"/>
              </a:rPr>
              <a:t>Actresses - $1,200</a:t>
            </a:r>
          </a:p>
          <a:p>
            <a:pPr marL="0" indent="0" algn="ctr">
              <a:buNone/>
            </a:pPr>
            <a:r>
              <a:rPr lang="en-US" sz="2100" dirty="0">
                <a:solidFill>
                  <a:schemeClr val="bg1"/>
                </a:solidFill>
                <a:latin typeface="Sagona ExtraLight" panose="02020303050505020204" pitchFamily="18" charset="0"/>
              </a:rPr>
              <a:t>GRAND TOTAL - $41,470</a:t>
            </a:r>
          </a:p>
          <a:p>
            <a:pPr marL="0" indent="0">
              <a:buNone/>
            </a:pPr>
            <a:endParaRPr lang="en-AU" dirty="0"/>
          </a:p>
        </p:txBody>
      </p:sp>
      <p:pic>
        <p:nvPicPr>
          <p:cNvPr id="5" name="Picture 2" descr="Pin by Fritha Tigerlilly on pattern | Collage background, Artsy background,  Wall collage">
            <a:extLst>
              <a:ext uri="{FF2B5EF4-FFF2-40B4-BE49-F238E27FC236}">
                <a16:creationId xmlns:a16="http://schemas.microsoft.com/office/drawing/2014/main" id="{393769B0-AFC9-4D6E-B608-7A83C0A08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367" y="349661"/>
            <a:ext cx="5637265" cy="2046067"/>
          </a:xfrm>
          <a:prstGeom prst="wedgeRoundRectCallou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9E27F1-2736-4A99-8C09-7FAD0579C397}"/>
              </a:ext>
            </a:extLst>
          </p:cNvPr>
          <p:cNvSpPr>
            <a:spLocks noGrp="1"/>
          </p:cNvSpPr>
          <p:nvPr>
            <p:ph type="title"/>
          </p:nvPr>
        </p:nvSpPr>
        <p:spPr>
          <a:xfrm>
            <a:off x="4174452" y="733806"/>
            <a:ext cx="3843093" cy="1188720"/>
          </a:xfrm>
          <a:ln/>
        </p:spPr>
        <p:style>
          <a:lnRef idx="3">
            <a:schemeClr val="lt1"/>
          </a:lnRef>
          <a:fillRef idx="1">
            <a:schemeClr val="accent2"/>
          </a:fillRef>
          <a:effectRef idx="1">
            <a:schemeClr val="accent2"/>
          </a:effectRef>
          <a:fontRef idx="minor">
            <a:schemeClr val="lt1"/>
          </a:fontRef>
        </p:style>
        <p:txBody>
          <a:bodyPr>
            <a:normAutofit/>
          </a:bodyPr>
          <a:lstStyle/>
          <a:p>
            <a:r>
              <a:rPr lang="en-US" sz="6000" b="1" cap="none" spc="0" dirty="0">
                <a:ln w="22225">
                  <a:solidFill>
                    <a:schemeClr val="accent2"/>
                  </a:solidFill>
                  <a:prstDash val="solid"/>
                </a:ln>
                <a:solidFill>
                  <a:schemeClr val="accent2">
                    <a:lumMod val="40000"/>
                    <a:lumOff val="60000"/>
                  </a:schemeClr>
                </a:solidFill>
                <a:latin typeface="Keep on Truckin'" panose="00000400000000000000" pitchFamily="2" charset="0"/>
              </a:rPr>
              <a:t>Budget</a:t>
            </a:r>
            <a:endParaRPr lang="en-AU" sz="6000" b="1" cap="none" spc="0" dirty="0">
              <a:ln w="22225">
                <a:solidFill>
                  <a:schemeClr val="accent2"/>
                </a:solidFill>
                <a:prstDash val="solid"/>
              </a:ln>
              <a:solidFill>
                <a:schemeClr val="accent2">
                  <a:lumMod val="40000"/>
                  <a:lumOff val="60000"/>
                </a:schemeClr>
              </a:solidFill>
              <a:latin typeface="Keep on Truckin'" panose="00000400000000000000" pitchFamily="2" charset="0"/>
            </a:endParaRPr>
          </a:p>
        </p:txBody>
      </p:sp>
      <p:pic>
        <p:nvPicPr>
          <p:cNvPr id="4" name="Picture 3">
            <a:extLst>
              <a:ext uri="{FF2B5EF4-FFF2-40B4-BE49-F238E27FC236}">
                <a16:creationId xmlns:a16="http://schemas.microsoft.com/office/drawing/2014/main" id="{4D53F4F6-D30B-40FF-86F4-9B4088746D36}"/>
              </a:ext>
            </a:extLst>
          </p:cNvPr>
          <p:cNvPicPr>
            <a:picLocks noChangeAspect="1"/>
          </p:cNvPicPr>
          <p:nvPr/>
        </p:nvPicPr>
        <p:blipFill>
          <a:blip r:embed="rId4"/>
          <a:stretch>
            <a:fillRect/>
          </a:stretch>
        </p:blipFill>
        <p:spPr>
          <a:xfrm>
            <a:off x="4563834" y="856678"/>
            <a:ext cx="3064332" cy="989648"/>
          </a:xfrm>
          <a:prstGeom prst="rect">
            <a:avLst/>
          </a:prstGeom>
        </p:spPr>
      </p:pic>
    </p:spTree>
    <p:extLst>
      <p:ext uri="{BB962C8B-B14F-4D97-AF65-F5344CB8AC3E}">
        <p14:creationId xmlns:p14="http://schemas.microsoft.com/office/powerpoint/2010/main" val="80054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4B088-0932-4F30-BFB0-674A24653E31}"/>
              </a:ext>
            </a:extLst>
          </p:cNvPr>
          <p:cNvPicPr>
            <a:picLocks noChangeAspect="1"/>
          </p:cNvPicPr>
          <p:nvPr/>
        </p:nvPicPr>
        <p:blipFill>
          <a:blip r:embed="rId2"/>
          <a:stretch>
            <a:fillRect/>
          </a:stretch>
        </p:blipFill>
        <p:spPr>
          <a:xfrm rot="16200000">
            <a:off x="-2204417" y="3014292"/>
            <a:ext cx="6447432" cy="916441"/>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01B5CA40-AD82-4251-8E0D-633A09337F10}"/>
              </a:ext>
            </a:extLst>
          </p:cNvPr>
          <p:cNvPicPr>
            <a:picLocks noChangeAspect="1"/>
          </p:cNvPicPr>
          <p:nvPr/>
        </p:nvPicPr>
        <p:blipFill rotWithShape="1">
          <a:blip r:embed="rId3"/>
          <a:srcRect b="976"/>
          <a:stretch/>
        </p:blipFill>
        <p:spPr>
          <a:xfrm>
            <a:off x="3811546" y="221098"/>
            <a:ext cx="4568907" cy="6415803"/>
          </a:xfrm>
          <a:prstGeom prst="rect">
            <a:avLst/>
          </a:prstGeom>
        </p:spPr>
      </p:pic>
      <p:sp>
        <p:nvSpPr>
          <p:cNvPr id="2" name="TextBox 1">
            <a:extLst>
              <a:ext uri="{FF2B5EF4-FFF2-40B4-BE49-F238E27FC236}">
                <a16:creationId xmlns:a16="http://schemas.microsoft.com/office/drawing/2014/main" id="{69A8E32A-57F4-4611-BA88-05173BE4149B}"/>
              </a:ext>
            </a:extLst>
          </p:cNvPr>
          <p:cNvSpPr txBox="1"/>
          <p:nvPr/>
        </p:nvSpPr>
        <p:spPr>
          <a:xfrm>
            <a:off x="8448675" y="2038350"/>
            <a:ext cx="3295650" cy="2308324"/>
          </a:xfrm>
          <a:prstGeom prst="rect">
            <a:avLst/>
          </a:prstGeom>
          <a:noFill/>
        </p:spPr>
        <p:txBody>
          <a:bodyPr wrap="square" lIns="91440" tIns="45720" rIns="91440" bIns="45720" rtlCol="0" anchor="t">
            <a:spAutoFit/>
          </a:bodyPr>
          <a:lstStyle/>
          <a:p>
            <a:r>
              <a:rPr lang="en-US" dirty="0">
                <a:latin typeface="Sagona ExtraLight" panose="02020303050505020204" pitchFamily="18" charset="0"/>
              </a:rPr>
              <a:t>This will be what the advertisement looks like in the magazines.</a:t>
            </a:r>
          </a:p>
          <a:p>
            <a:r>
              <a:rPr lang="en-US" dirty="0">
                <a:latin typeface="Sagona ExtraLight"/>
              </a:rPr>
              <a:t>Next slide shows an example in a Frankie Magazine.</a:t>
            </a:r>
            <a:endParaRPr lang="en-AU" dirty="0">
              <a:latin typeface="Sagona ExtraLight" panose="02020303050505020204" pitchFamily="18" charset="0"/>
            </a:endParaRPr>
          </a:p>
          <a:p>
            <a:r>
              <a:rPr lang="en-US" dirty="0">
                <a:latin typeface="Sagona ExtraLight"/>
              </a:rPr>
              <a:t>I'm not sure why is turned out slightly blurry, sorry, it wasn’t while I was making it.</a:t>
            </a:r>
            <a:endParaRPr lang="en-US" dirty="0">
              <a:latin typeface="Sagona ExtraLight" panose="02020303050505020204" pitchFamily="18" charset="0"/>
            </a:endParaRPr>
          </a:p>
        </p:txBody>
      </p:sp>
    </p:spTree>
    <p:extLst>
      <p:ext uri="{BB962C8B-B14F-4D97-AF65-F5344CB8AC3E}">
        <p14:creationId xmlns:p14="http://schemas.microsoft.com/office/powerpoint/2010/main" val="351833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A757EF-1C24-4374-B187-F15A612AD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847975" y="-1771650"/>
            <a:ext cx="6496050" cy="1040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A picture containing text&#10;&#10;Description automatically generated">
            <a:extLst>
              <a:ext uri="{FF2B5EF4-FFF2-40B4-BE49-F238E27FC236}">
                <a16:creationId xmlns:a16="http://schemas.microsoft.com/office/drawing/2014/main" id="{C3FE242E-6D4D-47CE-9C6A-EBB2D621574B}"/>
              </a:ext>
            </a:extLst>
          </p:cNvPr>
          <p:cNvPicPr>
            <a:picLocks noChangeAspect="1"/>
          </p:cNvPicPr>
          <p:nvPr/>
        </p:nvPicPr>
        <p:blipFill rotWithShape="1">
          <a:blip r:embed="rId3"/>
          <a:srcRect b="976"/>
          <a:stretch/>
        </p:blipFill>
        <p:spPr>
          <a:xfrm>
            <a:off x="5515087" y="1828800"/>
            <a:ext cx="3393926" cy="4848225"/>
          </a:xfrm>
          <a:prstGeom prst="rect">
            <a:avLst/>
          </a:prstGeom>
          <a:ln>
            <a:noFill/>
          </a:ln>
          <a:effectLst>
            <a:softEdge rad="112500"/>
          </a:effectLst>
        </p:spPr>
      </p:pic>
      <p:sp>
        <p:nvSpPr>
          <p:cNvPr id="5" name="TextBox 4">
            <a:extLst>
              <a:ext uri="{FF2B5EF4-FFF2-40B4-BE49-F238E27FC236}">
                <a16:creationId xmlns:a16="http://schemas.microsoft.com/office/drawing/2014/main" id="{3F34E86A-1247-4B1B-BD2C-E7A7F60554A2}"/>
              </a:ext>
            </a:extLst>
          </p:cNvPr>
          <p:cNvSpPr txBox="1"/>
          <p:nvPr/>
        </p:nvSpPr>
        <p:spPr>
          <a:xfrm>
            <a:off x="10430005" y="5199697"/>
            <a:ext cx="1828800" cy="1477328"/>
          </a:xfrm>
          <a:prstGeom prst="rect">
            <a:avLst/>
          </a:prstGeom>
          <a:noFill/>
        </p:spPr>
        <p:txBody>
          <a:bodyPr wrap="square" rtlCol="0">
            <a:spAutoFit/>
          </a:bodyPr>
          <a:lstStyle/>
          <a:p>
            <a:r>
              <a:rPr lang="en-US" dirty="0">
                <a:latin typeface="Sagona ExtraLight" panose="02020303050505020204" pitchFamily="18" charset="0"/>
              </a:rPr>
              <a:t>Sorry, this is really badly done! You get the picture though.</a:t>
            </a:r>
            <a:endParaRPr lang="en-AU" dirty="0">
              <a:latin typeface="Sagona ExtraLight" panose="02020303050505020204" pitchFamily="18" charset="0"/>
            </a:endParaRPr>
          </a:p>
        </p:txBody>
      </p:sp>
    </p:spTree>
    <p:extLst>
      <p:ext uri="{BB962C8B-B14F-4D97-AF65-F5344CB8AC3E}">
        <p14:creationId xmlns:p14="http://schemas.microsoft.com/office/powerpoint/2010/main" val="1009556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descr="HeyTully - 47 Photos - Shopping &amp; Retail -">
            <a:extLst>
              <a:ext uri="{FF2B5EF4-FFF2-40B4-BE49-F238E27FC236}">
                <a16:creationId xmlns:a16="http://schemas.microsoft.com/office/drawing/2014/main" id="{799317F5-BE33-4BED-A2E0-07AD45EE3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36" r="11388" b="-1"/>
          <a:stretch/>
        </p:blipFill>
        <p:spPr bwMode="auto">
          <a:xfrm>
            <a:off x="8184657" y="343032"/>
            <a:ext cx="1773391" cy="2394028"/>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9" name="Picture 2" descr="Pin by Fritha Tigerlilly on pattern | Collage background, Artsy background,  Wall collage">
            <a:extLst>
              <a:ext uri="{FF2B5EF4-FFF2-40B4-BE49-F238E27FC236}">
                <a16:creationId xmlns:a16="http://schemas.microsoft.com/office/drawing/2014/main" id="{AB9F554D-86E0-4C5D-8982-54C387B02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149" y="5372091"/>
            <a:ext cx="614732" cy="58524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6" name="Picture 8" descr="Heytully sunburst purse. Perfect for - 2">
            <a:extLst>
              <a:ext uri="{FF2B5EF4-FFF2-40B4-BE49-F238E27FC236}">
                <a16:creationId xmlns:a16="http://schemas.microsoft.com/office/drawing/2014/main" id="{7F2D5F4A-1262-4D6D-B927-389645D90D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8" r="20337" b="7"/>
          <a:stretch/>
        </p:blipFill>
        <p:spPr bwMode="auto">
          <a:xfrm>
            <a:off x="6174356" y="343033"/>
            <a:ext cx="1773393" cy="2379423"/>
          </a:xfrm>
          <a:prstGeom prst="rect">
            <a:avLst/>
          </a:prstGeom>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8" name="Picture 2" descr="Pin by Fritha Tigerlilly on pattern | Collage background, Artsy background,  Wall collage">
            <a:extLst>
              <a:ext uri="{FF2B5EF4-FFF2-40B4-BE49-F238E27FC236}">
                <a16:creationId xmlns:a16="http://schemas.microsoft.com/office/drawing/2014/main" id="{D90752D0-AE70-49EE-A19D-6FC8E7260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815" y="3349632"/>
            <a:ext cx="1252758" cy="119266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descr="This adorable little boho number - 0">
            <a:extLst>
              <a:ext uri="{FF2B5EF4-FFF2-40B4-BE49-F238E27FC236}">
                <a16:creationId xmlns:a16="http://schemas.microsoft.com/office/drawing/2014/main" id="{CF1C2842-F6D4-4DA8-B661-60DC929E03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01" r="7875" b="7"/>
          <a:stretch/>
        </p:blipFill>
        <p:spPr bwMode="auto">
          <a:xfrm>
            <a:off x="10120499" y="343032"/>
            <a:ext cx="1773394" cy="2379423"/>
          </a:xfrm>
          <a:prstGeom prst="rect">
            <a:avLst/>
          </a:prstGeom>
          <a:ln w="31750" cap="sq">
            <a:solidFill>
              <a:srgbClr val="FFFFFF"/>
            </a:solidFill>
            <a:miter lim="800000"/>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8ED9A5-EADA-440A-ADAA-B9A8EA1E483F}"/>
              </a:ext>
            </a:extLst>
          </p:cNvPr>
          <p:cNvSpPr txBox="1"/>
          <p:nvPr/>
        </p:nvSpPr>
        <p:spPr>
          <a:xfrm>
            <a:off x="3984172" y="3108129"/>
            <a:ext cx="7909722" cy="31415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fontScale="92500"/>
          </a:bodyPr>
          <a:lstStyle/>
          <a:p>
            <a:pPr algn="ctr" defTabSz="914400">
              <a:spcBef>
                <a:spcPts val="1000"/>
              </a:spcBef>
              <a:buClr>
                <a:schemeClr val="accent2"/>
              </a:buClr>
            </a:pPr>
            <a:r>
              <a:rPr lang="en-US" sz="2400" dirty="0">
                <a:solidFill>
                  <a:schemeClr val="bg1"/>
                </a:solidFill>
                <a:latin typeface="Sagona ExtraLight" panose="02020303050505020204" pitchFamily="18" charset="0"/>
              </a:rPr>
              <a:t>‘Heytully’ is an Australian ethically friendly clothing store using sustainably sourced repurposed materials. Handmade by the designer with love, these groovy garments are guaranteed to make you feel your very best!</a:t>
            </a:r>
          </a:p>
          <a:p>
            <a:pPr algn="ctr" defTabSz="914400">
              <a:spcBef>
                <a:spcPts val="1000"/>
              </a:spcBef>
              <a:buClr>
                <a:schemeClr val="accent2"/>
              </a:buClr>
            </a:pPr>
            <a:r>
              <a:rPr lang="en-US" sz="2400" dirty="0">
                <a:solidFill>
                  <a:schemeClr val="bg1"/>
                </a:solidFill>
                <a:latin typeface="Sagona ExtraLight" panose="02020303050505020204" pitchFamily="18" charset="0"/>
              </a:rPr>
              <a:t>The ‘Heytully’ Granny square crochet sweater, (shown in left image), radiates optimism and is perfect for any weather. This is an essential for every environmentally conscious person! </a:t>
            </a:r>
          </a:p>
        </p:txBody>
      </p:sp>
      <p:pic>
        <p:nvPicPr>
          <p:cNvPr id="4" name="Picture 2" descr="Pin by Fritha Tigerlilly on pattern | Collage background, Artsy background,  Wall collage">
            <a:extLst>
              <a:ext uri="{FF2B5EF4-FFF2-40B4-BE49-F238E27FC236}">
                <a16:creationId xmlns:a16="http://schemas.microsoft.com/office/drawing/2014/main" id="{FAA6BBD0-48A8-4ECE-B241-09BE2CF25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83" y="231185"/>
            <a:ext cx="5637265" cy="2046067"/>
          </a:xfrm>
          <a:prstGeom prst="wedgeRoundRectCallout">
            <a:avLst/>
          </a:prstGeom>
          <a:noFill/>
          <a:extLst>
            <a:ext uri="{909E8E84-426E-40DD-AFC4-6F175D3DCCD1}">
              <a14:hiddenFill xmlns:a14="http://schemas.microsoft.com/office/drawing/2010/main">
                <a:solidFill>
                  <a:srgbClr val="FFFFFF"/>
                </a:solidFill>
              </a14:hiddenFill>
            </a:ext>
          </a:extLst>
        </p:spPr>
      </p:pic>
      <p:pic>
        <p:nvPicPr>
          <p:cNvPr id="7" name="Picture 2" descr="Pin by Fritha Tigerlilly on pattern | Collage background, Artsy background,  Wall collage">
            <a:extLst>
              <a:ext uri="{FF2B5EF4-FFF2-40B4-BE49-F238E27FC236}">
                <a16:creationId xmlns:a16="http://schemas.microsoft.com/office/drawing/2014/main" id="{5721CD04-BD2E-4D6A-AD56-9BAAE090A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976" y="5904057"/>
            <a:ext cx="912021" cy="86827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 name="Picture 2" descr="Pin by Fritha Tigerlilly on pattern | Collage background, Artsy background,  Wall collage">
            <a:extLst>
              <a:ext uri="{FF2B5EF4-FFF2-40B4-BE49-F238E27FC236}">
                <a16:creationId xmlns:a16="http://schemas.microsoft.com/office/drawing/2014/main" id="{1811C63F-6A7D-43C5-B3D6-2E22049AF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78" y="5229453"/>
            <a:ext cx="1252758" cy="119266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 name="Picture 2" descr="Pin by Fritha Tigerlilly on pattern | Collage background, Artsy background,  Wall collage">
            <a:extLst>
              <a:ext uri="{FF2B5EF4-FFF2-40B4-BE49-F238E27FC236}">
                <a16:creationId xmlns:a16="http://schemas.microsoft.com/office/drawing/2014/main" id="{99E28B5B-2EBB-4CD2-A660-43D1F749F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9" y="2765541"/>
            <a:ext cx="1037583" cy="98781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1F1118-0A89-445E-A17C-CCCB3163D972}"/>
              </a:ext>
            </a:extLst>
          </p:cNvPr>
          <p:cNvSpPr>
            <a:spLocks noGrp="1"/>
          </p:cNvSpPr>
          <p:nvPr>
            <p:ph type="title"/>
          </p:nvPr>
        </p:nvSpPr>
        <p:spPr>
          <a:xfrm>
            <a:off x="967402" y="659858"/>
            <a:ext cx="4302825" cy="1188720"/>
          </a:xfrm>
        </p:spPr>
        <p:style>
          <a:lnRef idx="2">
            <a:schemeClr val="accent2">
              <a:shade val="50000"/>
            </a:schemeClr>
          </a:lnRef>
          <a:fillRef idx="1">
            <a:schemeClr val="accent2"/>
          </a:fillRef>
          <a:effectRef idx="0">
            <a:schemeClr val="accent2"/>
          </a:effectRef>
          <a:fontRef idx="minor">
            <a:schemeClr val="lt1"/>
          </a:fontRef>
        </p:style>
        <p:txBody>
          <a:bodyPr vert="horz" lIns="182880" tIns="182880" rIns="182880" bIns="182880" rtlCol="0" anchor="ctr" anchorCtr="1">
            <a:noAutofit/>
          </a:bodyPr>
          <a:lstStyle/>
          <a:p>
            <a:r>
              <a:rPr lang="en-US" sz="8000" b="1" cap="none" spc="0" dirty="0">
                <a:ln w="22225">
                  <a:solidFill>
                    <a:schemeClr val="accent2"/>
                  </a:solidFill>
                  <a:prstDash val="solid"/>
                </a:ln>
                <a:solidFill>
                  <a:schemeClr val="accent2">
                    <a:lumMod val="40000"/>
                    <a:lumOff val="60000"/>
                  </a:schemeClr>
                </a:solidFill>
                <a:latin typeface="Keep on Truckin'" panose="00000400000000000000" pitchFamily="2" charset="0"/>
                <a:ea typeface="+mj-ea"/>
                <a:cs typeface="+mj-cs"/>
              </a:rPr>
              <a:t>Product</a:t>
            </a:r>
          </a:p>
        </p:txBody>
      </p:sp>
      <p:pic>
        <p:nvPicPr>
          <p:cNvPr id="5" name="Picture 4" descr="HeyTully Granny Square crochet sweater - 0">
            <a:extLst>
              <a:ext uri="{FF2B5EF4-FFF2-40B4-BE49-F238E27FC236}">
                <a16:creationId xmlns:a16="http://schemas.microsoft.com/office/drawing/2014/main" id="{0C6B9BFF-2FDE-494C-BA17-F1F6601E3B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377" y="3107047"/>
            <a:ext cx="3147221" cy="3147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Pin by Fritha Tigerlilly on pattern | Collage background, Artsy background,  Wall collage">
            <a:extLst>
              <a:ext uri="{FF2B5EF4-FFF2-40B4-BE49-F238E27FC236}">
                <a16:creationId xmlns:a16="http://schemas.microsoft.com/office/drawing/2014/main" id="{AD7889B0-4068-47B3-9236-3F391FB5E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6564" y="5628540"/>
            <a:ext cx="1252758" cy="119266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2" name="Picture 2" descr="Pin by Fritha Tigerlilly on pattern | Collage background, Artsy background,  Wall collage">
            <a:extLst>
              <a:ext uri="{FF2B5EF4-FFF2-40B4-BE49-F238E27FC236}">
                <a16:creationId xmlns:a16="http://schemas.microsoft.com/office/drawing/2014/main" id="{E22D0671-118F-47C6-A4B4-3855C11F8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2522" y="6029281"/>
            <a:ext cx="648954" cy="61782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AE643CA-8F50-4C36-960A-59F53AB6D664}"/>
              </a:ext>
            </a:extLst>
          </p:cNvPr>
          <p:cNvPicPr>
            <a:picLocks noChangeAspect="1"/>
          </p:cNvPicPr>
          <p:nvPr/>
        </p:nvPicPr>
        <p:blipFill>
          <a:blip r:embed="rId7"/>
          <a:stretch>
            <a:fillRect/>
          </a:stretch>
        </p:blipFill>
        <p:spPr>
          <a:xfrm>
            <a:off x="1119790" y="659858"/>
            <a:ext cx="3998048" cy="1089356"/>
          </a:xfrm>
          <a:prstGeom prst="rect">
            <a:avLst/>
          </a:prstGeom>
        </p:spPr>
      </p:pic>
    </p:spTree>
    <p:extLst>
      <p:ext uri="{BB962C8B-B14F-4D97-AF65-F5344CB8AC3E}">
        <p14:creationId xmlns:p14="http://schemas.microsoft.com/office/powerpoint/2010/main" val="1922639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9B83-3C76-46A6-A9ED-A61C1CD88BA8}"/>
              </a:ext>
            </a:extLst>
          </p:cNvPr>
          <p:cNvSpPr>
            <a:spLocks noGrp="1"/>
          </p:cNvSpPr>
          <p:nvPr>
            <p:ph type="title"/>
          </p:nvPr>
        </p:nvSpPr>
        <p:spPr>
          <a:xfrm>
            <a:off x="398956" y="325089"/>
            <a:ext cx="5664286" cy="1188720"/>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n-US" sz="6000" b="1" cap="none" spc="0" dirty="0">
                <a:ln w="22225">
                  <a:solidFill>
                    <a:schemeClr val="accent2"/>
                  </a:solidFill>
                  <a:prstDash val="solid"/>
                </a:ln>
                <a:solidFill>
                  <a:schemeClr val="accent2">
                    <a:lumMod val="40000"/>
                    <a:lumOff val="60000"/>
                  </a:schemeClr>
                </a:solidFill>
                <a:latin typeface="Keep on Truckin'" panose="00000400000000000000" pitchFamily="2" charset="0"/>
              </a:rPr>
              <a:t>Methods of appeal</a:t>
            </a:r>
            <a:endParaRPr lang="en-AU" sz="6000" b="1" cap="none" spc="0" dirty="0">
              <a:ln w="22225">
                <a:solidFill>
                  <a:schemeClr val="accent2"/>
                </a:solidFill>
                <a:prstDash val="solid"/>
              </a:ln>
              <a:solidFill>
                <a:schemeClr val="accent2">
                  <a:lumMod val="40000"/>
                  <a:lumOff val="60000"/>
                </a:schemeClr>
              </a:solidFill>
              <a:latin typeface="Keep on Truckin'" panose="00000400000000000000" pitchFamily="2" charset="0"/>
            </a:endParaRPr>
          </a:p>
        </p:txBody>
      </p:sp>
      <p:pic>
        <p:nvPicPr>
          <p:cNvPr id="2050" name="Picture 2" descr="disco fashion | Tumblr">
            <a:extLst>
              <a:ext uri="{FF2B5EF4-FFF2-40B4-BE49-F238E27FC236}">
                <a16:creationId xmlns:a16="http://schemas.microsoft.com/office/drawing/2014/main" id="{B6A71EE5-A471-4EA9-8700-036C2ECDD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51" y="1938965"/>
            <a:ext cx="2944048" cy="38567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Tale of the 1970s Fashion Apocalypse">
            <a:extLst>
              <a:ext uri="{FF2B5EF4-FFF2-40B4-BE49-F238E27FC236}">
                <a16:creationId xmlns:a16="http://schemas.microsoft.com/office/drawing/2014/main" id="{4FC28A74-5DDC-461A-A751-37BD54CEF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463" y="2190432"/>
            <a:ext cx="2898032" cy="42948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EEA17B-4FF4-40E3-AD45-5EB006F010C7}"/>
              </a:ext>
            </a:extLst>
          </p:cNvPr>
          <p:cNvSpPr txBox="1"/>
          <p:nvPr/>
        </p:nvSpPr>
        <p:spPr>
          <a:xfrm>
            <a:off x="6507248" y="307749"/>
            <a:ext cx="5397701" cy="1569660"/>
          </a:xfrm>
          <a:prstGeom prst="rect">
            <a:avLst/>
          </a:prstGeom>
          <a:noFill/>
        </p:spPr>
        <p:txBody>
          <a:bodyPr wrap="square" rtlCol="0">
            <a:spAutoFit/>
          </a:bodyPr>
          <a:lstStyle/>
          <a:p>
            <a:r>
              <a:rPr lang="en-US" sz="3200" dirty="0">
                <a:latin typeface="Sagona ExtraLight" panose="02020303050505020204" pitchFamily="18" charset="0"/>
                <a:cs typeface="Segoe UI Semilight" panose="020B0402040204020203" pitchFamily="34" charset="0"/>
              </a:rPr>
              <a:t>✽Fun</a:t>
            </a:r>
          </a:p>
          <a:p>
            <a:r>
              <a:rPr lang="en-US" sz="3200" dirty="0">
                <a:latin typeface="Sagona ExtraLight" panose="02020303050505020204" pitchFamily="18" charset="0"/>
                <a:cs typeface="Segoe UI Semilight" panose="020B0402040204020203" pitchFamily="34" charset="0"/>
              </a:rPr>
              <a:t>✽Colour</a:t>
            </a:r>
          </a:p>
          <a:p>
            <a:r>
              <a:rPr lang="en-US" sz="3200" dirty="0">
                <a:latin typeface="Sagona ExtraLight" panose="02020303050505020204" pitchFamily="18" charset="0"/>
                <a:cs typeface="Segoe UI Semilight" panose="020B0402040204020203" pitchFamily="34" charset="0"/>
              </a:rPr>
              <a:t>✽Excitement</a:t>
            </a:r>
            <a:endParaRPr lang="en-AU" sz="3200" dirty="0">
              <a:latin typeface="Sagona ExtraLight" panose="02020303050505020204" pitchFamily="18" charset="0"/>
              <a:cs typeface="Segoe UI Semilight" panose="020B0402040204020203" pitchFamily="34" charset="0"/>
            </a:endParaRPr>
          </a:p>
        </p:txBody>
      </p:sp>
      <p:pic>
        <p:nvPicPr>
          <p:cNvPr id="2052" name="Picture 4" descr="1970s Men's Fashion Ads You Won't Be Able To Unsee | Bored Panda">
            <a:extLst>
              <a:ext uri="{FF2B5EF4-FFF2-40B4-BE49-F238E27FC236}">
                <a16:creationId xmlns:a16="http://schemas.microsoft.com/office/drawing/2014/main" id="{5E156D49-E9A5-41BA-B328-668EABE3C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161" y="3267996"/>
            <a:ext cx="2585302" cy="35900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attern Inspiration">
            <a:extLst>
              <a:ext uri="{FF2B5EF4-FFF2-40B4-BE49-F238E27FC236}">
                <a16:creationId xmlns:a16="http://schemas.microsoft.com/office/drawing/2014/main" id="{9EF4D1EA-EC80-4E35-8516-8B14D4DE94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5105" y="1863644"/>
            <a:ext cx="1404352" cy="1404352"/>
          </a:xfrm>
          <a:prstGeom prst="star8">
            <a:avLst/>
          </a:prstGeom>
          <a:noFill/>
          <a:extLst>
            <a:ext uri="{909E8E84-426E-40DD-AFC4-6F175D3DCCD1}">
              <a14:hiddenFill xmlns:a14="http://schemas.microsoft.com/office/drawing/2010/main">
                <a:solidFill>
                  <a:srgbClr val="FFFFFF"/>
                </a:solidFill>
              </a14:hiddenFill>
            </a:ext>
          </a:extLst>
        </p:spPr>
      </p:pic>
      <p:pic>
        <p:nvPicPr>
          <p:cNvPr id="5" name="Picture 4" descr="Pattern Inspiration">
            <a:extLst>
              <a:ext uri="{FF2B5EF4-FFF2-40B4-BE49-F238E27FC236}">
                <a16:creationId xmlns:a16="http://schemas.microsoft.com/office/drawing/2014/main" id="{61309549-BD14-45AE-9C3E-E6F354A7D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712" y="5962650"/>
            <a:ext cx="772446" cy="772446"/>
          </a:xfrm>
          <a:prstGeom prst="star8">
            <a:avLst/>
          </a:prstGeom>
          <a:noFill/>
          <a:extLst>
            <a:ext uri="{909E8E84-426E-40DD-AFC4-6F175D3DCCD1}">
              <a14:hiddenFill xmlns:a14="http://schemas.microsoft.com/office/drawing/2010/main">
                <a:solidFill>
                  <a:srgbClr val="FFFFFF"/>
                </a:solidFill>
              </a14:hiddenFill>
            </a:ext>
          </a:extLst>
        </p:spPr>
      </p:pic>
      <p:pic>
        <p:nvPicPr>
          <p:cNvPr id="6" name="Picture 5" descr="Pattern Inspiration">
            <a:extLst>
              <a:ext uri="{FF2B5EF4-FFF2-40B4-BE49-F238E27FC236}">
                <a16:creationId xmlns:a16="http://schemas.microsoft.com/office/drawing/2014/main" id="{A5038043-4731-4F03-87F8-426C8FDF7F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310" y="5941610"/>
            <a:ext cx="772446" cy="772446"/>
          </a:xfrm>
          <a:prstGeom prst="star8">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5D7265F-D672-443D-90FF-A393D7A4EB0A}"/>
              </a:ext>
            </a:extLst>
          </p:cNvPr>
          <p:cNvSpPr txBox="1"/>
          <p:nvPr/>
        </p:nvSpPr>
        <p:spPr>
          <a:xfrm>
            <a:off x="8548075" y="1938965"/>
            <a:ext cx="3400425" cy="4524315"/>
          </a:xfrm>
          <a:prstGeom prst="rect">
            <a:avLst/>
          </a:prstGeom>
          <a:noFill/>
        </p:spPr>
        <p:txBody>
          <a:bodyPr wrap="square" rtlCol="0">
            <a:spAutoFit/>
          </a:bodyPr>
          <a:lstStyle/>
          <a:p>
            <a:r>
              <a:rPr lang="en-US" dirty="0">
                <a:latin typeface="Sagona ExtraLight" panose="02020303050505020204" pitchFamily="18" charset="0"/>
              </a:rPr>
              <a:t>By using a sense of fun and excitement in the advertisement, it enables the consumer to feel that if they purchase the product, they too will experience the happiness and relish in the joy that comes from owning it. </a:t>
            </a:r>
          </a:p>
          <a:p>
            <a:r>
              <a:rPr lang="en-US" dirty="0">
                <a:latin typeface="Sagona ExtraLight" panose="02020303050505020204" pitchFamily="18" charset="0"/>
              </a:rPr>
              <a:t>The colours used throughout the advertisement would be bright and playful, adding to the excitement and appealing to the target audience. The colours also contribute to the advertisement coming across as optimistic and youthful. </a:t>
            </a:r>
            <a:endParaRPr lang="en-AU" dirty="0">
              <a:latin typeface="Sagona ExtraLight" panose="02020303050505020204" pitchFamily="18" charset="0"/>
            </a:endParaRPr>
          </a:p>
        </p:txBody>
      </p:sp>
      <p:pic>
        <p:nvPicPr>
          <p:cNvPr id="9" name="Picture 4" descr="Pattern Inspiration">
            <a:extLst>
              <a:ext uri="{FF2B5EF4-FFF2-40B4-BE49-F238E27FC236}">
                <a16:creationId xmlns:a16="http://schemas.microsoft.com/office/drawing/2014/main" id="{A1644AAB-891B-456A-8694-91169A45EB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7780" y="307749"/>
            <a:ext cx="1404352" cy="1404352"/>
          </a:xfrm>
          <a:prstGeom prst="star8">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6FCE523-8CB4-4D37-A84A-AF8124FB1CFA}"/>
              </a:ext>
            </a:extLst>
          </p:cNvPr>
          <p:cNvPicPr>
            <a:picLocks noChangeAspect="1"/>
          </p:cNvPicPr>
          <p:nvPr/>
        </p:nvPicPr>
        <p:blipFill>
          <a:blip r:embed="rId6"/>
          <a:stretch>
            <a:fillRect/>
          </a:stretch>
        </p:blipFill>
        <p:spPr>
          <a:xfrm>
            <a:off x="899810" y="48837"/>
            <a:ext cx="4667763" cy="1723146"/>
          </a:xfrm>
          <a:prstGeom prst="rect">
            <a:avLst/>
          </a:prstGeom>
        </p:spPr>
      </p:pic>
    </p:spTree>
    <p:extLst>
      <p:ext uri="{BB962C8B-B14F-4D97-AF65-F5344CB8AC3E}">
        <p14:creationId xmlns:p14="http://schemas.microsoft.com/office/powerpoint/2010/main" val="392989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Pin by Fritha Tigerlilly on pattern | Collage background, Artsy background,  Wall collage">
            <a:extLst>
              <a:ext uri="{FF2B5EF4-FFF2-40B4-BE49-F238E27FC236}">
                <a16:creationId xmlns:a16="http://schemas.microsoft.com/office/drawing/2014/main" id="{AB67EE25-FAFD-4EBB-9937-2EB9725E7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802606">
            <a:off x="6888563" y="3131874"/>
            <a:ext cx="5021445" cy="2036935"/>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4E3EBCC-3D00-40AF-8C42-32BAC09B77C0}"/>
              </a:ext>
            </a:extLst>
          </p:cNvPr>
          <p:cNvSpPr>
            <a:spLocks noGrp="1"/>
          </p:cNvSpPr>
          <p:nvPr>
            <p:ph type="title"/>
          </p:nvPr>
        </p:nvSpPr>
        <p:spPr>
          <a:xfrm>
            <a:off x="2326386" y="412242"/>
            <a:ext cx="7729728" cy="1188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n-US" sz="3600" b="1" cap="none" spc="0" dirty="0">
                <a:ln w="22225">
                  <a:solidFill>
                    <a:schemeClr val="accent2"/>
                  </a:solidFill>
                  <a:prstDash val="solid"/>
                </a:ln>
                <a:solidFill>
                  <a:schemeClr val="accent2">
                    <a:lumMod val="40000"/>
                    <a:lumOff val="60000"/>
                  </a:schemeClr>
                </a:solidFill>
                <a:latin typeface="Keep on Truckin'" panose="00000400000000000000" pitchFamily="2" charset="0"/>
              </a:rPr>
              <a:t>Audience breakdown and brand association </a:t>
            </a:r>
            <a:endParaRPr lang="en-AU" sz="3600" b="1" cap="none" spc="0" dirty="0">
              <a:ln w="22225">
                <a:solidFill>
                  <a:schemeClr val="accent2"/>
                </a:solidFill>
                <a:prstDash val="solid"/>
              </a:ln>
              <a:solidFill>
                <a:schemeClr val="accent2">
                  <a:lumMod val="40000"/>
                  <a:lumOff val="60000"/>
                </a:schemeClr>
              </a:solidFill>
              <a:latin typeface="Keep on Truckin'" panose="00000400000000000000" pitchFamily="2" charset="0"/>
            </a:endParaRPr>
          </a:p>
        </p:txBody>
      </p:sp>
      <p:sp>
        <p:nvSpPr>
          <p:cNvPr id="3" name="Content Placeholder 2">
            <a:extLst>
              <a:ext uri="{FF2B5EF4-FFF2-40B4-BE49-F238E27FC236}">
                <a16:creationId xmlns:a16="http://schemas.microsoft.com/office/drawing/2014/main" id="{37C83E39-4AB9-4ABB-9AEF-12D17FD33DBB}"/>
              </a:ext>
            </a:extLst>
          </p:cNvPr>
          <p:cNvSpPr>
            <a:spLocks noGrp="1"/>
          </p:cNvSpPr>
          <p:nvPr>
            <p:ph idx="1"/>
          </p:nvPr>
        </p:nvSpPr>
        <p:spPr>
          <a:xfrm>
            <a:off x="60973" y="1685029"/>
            <a:ext cx="6654619" cy="4991205"/>
          </a:xfrm>
        </p:spPr>
        <p:txBody>
          <a:bodyPr>
            <a:normAutofit fontScale="92500" lnSpcReduction="20000"/>
          </a:bodyPr>
          <a:lstStyle/>
          <a:p>
            <a:pPr marL="0" indent="0">
              <a:buNone/>
            </a:pPr>
            <a:r>
              <a:rPr lang="en-US" dirty="0">
                <a:latin typeface="Sagona ExtraLight" panose="02020303050505020204" pitchFamily="18" charset="0"/>
              </a:rPr>
              <a:t>The target audience for this product are environmentally conscious, middle class women, aged between 16 and 25, however, it may also appeal to people outside the age bracket. This audience is not afraid to spend money on buying handmade quality items as they see it as an investment in eco-friendly, long lasting clothing.</a:t>
            </a:r>
          </a:p>
          <a:p>
            <a:pPr marL="0" indent="0">
              <a:buNone/>
            </a:pPr>
            <a:r>
              <a:rPr lang="en-US" dirty="0">
                <a:latin typeface="Sagona ExtraLight" panose="02020303050505020204" pitchFamily="18" charset="0"/>
              </a:rPr>
              <a:t>You will find these funky women strolling along the beach or hanging anywhere outdoors, including waterfalls and rainforests. They are often seen at local farmers markets, searching the aisles at op shops, with friends, reading books or being creative. </a:t>
            </a:r>
          </a:p>
          <a:p>
            <a:pPr marL="0" indent="0">
              <a:buNone/>
            </a:pPr>
            <a:r>
              <a:rPr lang="en-US" dirty="0">
                <a:latin typeface="Sagona ExtraLight" panose="02020303050505020204" pitchFamily="18" charset="0"/>
              </a:rPr>
              <a:t>These girls are not afraid of being ‘out there’ when it comes to their style, but instead wear things that make them happy. They are extroverted, optimistic and entrepreneurial, going against what is seen as normal. </a:t>
            </a:r>
          </a:p>
          <a:p>
            <a:pPr marL="0" indent="0">
              <a:buNone/>
            </a:pPr>
            <a:r>
              <a:rPr lang="en-US" dirty="0">
                <a:latin typeface="Sagona ExtraLight" panose="02020303050505020204" pitchFamily="18" charset="0"/>
              </a:rPr>
              <a:t>They enjoy music, the arts and nature, with a passion for environmental justice, which they share on their social media accounts. These women have social media to keep up to date on their friends and favourite artists and activists, however, do not feel the need to be constantly online. These ladies live along the coast of Australia or in Melbourne.</a:t>
            </a:r>
          </a:p>
          <a:p>
            <a:pPr marL="0" indent="0">
              <a:buNone/>
            </a:pPr>
            <a:endParaRPr lang="en-AU" dirty="0">
              <a:latin typeface="Sagona ExtraLight" panose="02020303050505020204" pitchFamily="18" charset="0"/>
            </a:endParaRPr>
          </a:p>
        </p:txBody>
      </p:sp>
      <p:pic>
        <p:nvPicPr>
          <p:cNvPr id="1028" name="Picture 4" descr="Kaia Gerber flaunts her endless pins in a TINY zebra print bikini in sexy snap | Daily Mail Online">
            <a:extLst>
              <a:ext uri="{FF2B5EF4-FFF2-40B4-BE49-F238E27FC236}">
                <a16:creationId xmlns:a16="http://schemas.microsoft.com/office/drawing/2014/main" id="{826D0668-2FE6-4A97-8490-59851B6628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94"/>
          <a:stretch/>
        </p:blipFill>
        <p:spPr bwMode="auto">
          <a:xfrm>
            <a:off x="6607556" y="3835595"/>
            <a:ext cx="2793168" cy="2610163"/>
          </a:xfrm>
          <a:custGeom>
            <a:avLst/>
            <a:gdLst>
              <a:gd name="connsiteX0" fmla="*/ 0 w 2793168"/>
              <a:gd name="connsiteY0" fmla="*/ 0 h 2610163"/>
              <a:gd name="connsiteX1" fmla="*/ 474839 w 2793168"/>
              <a:gd name="connsiteY1" fmla="*/ 0 h 2610163"/>
              <a:gd name="connsiteX2" fmla="*/ 1033472 w 2793168"/>
              <a:gd name="connsiteY2" fmla="*/ 0 h 2610163"/>
              <a:gd name="connsiteX3" fmla="*/ 1647969 w 2793168"/>
              <a:gd name="connsiteY3" fmla="*/ 0 h 2610163"/>
              <a:gd name="connsiteX4" fmla="*/ 2122808 w 2793168"/>
              <a:gd name="connsiteY4" fmla="*/ 0 h 2610163"/>
              <a:gd name="connsiteX5" fmla="*/ 2793168 w 2793168"/>
              <a:gd name="connsiteY5" fmla="*/ 0 h 2610163"/>
              <a:gd name="connsiteX6" fmla="*/ 2793168 w 2793168"/>
              <a:gd name="connsiteY6" fmla="*/ 469829 h 2610163"/>
              <a:gd name="connsiteX7" fmla="*/ 2793168 w 2793168"/>
              <a:gd name="connsiteY7" fmla="*/ 991862 h 2610163"/>
              <a:gd name="connsiteX8" fmla="*/ 2793168 w 2793168"/>
              <a:gd name="connsiteY8" fmla="*/ 1513895 h 2610163"/>
              <a:gd name="connsiteX9" fmla="*/ 2793168 w 2793168"/>
              <a:gd name="connsiteY9" fmla="*/ 2009826 h 2610163"/>
              <a:gd name="connsiteX10" fmla="*/ 2793168 w 2793168"/>
              <a:gd name="connsiteY10" fmla="*/ 2610163 h 2610163"/>
              <a:gd name="connsiteX11" fmla="*/ 2262466 w 2793168"/>
              <a:gd name="connsiteY11" fmla="*/ 2610163 h 2610163"/>
              <a:gd name="connsiteX12" fmla="*/ 1703832 w 2793168"/>
              <a:gd name="connsiteY12" fmla="*/ 2610163 h 2610163"/>
              <a:gd name="connsiteX13" fmla="*/ 1228994 w 2793168"/>
              <a:gd name="connsiteY13" fmla="*/ 2610163 h 2610163"/>
              <a:gd name="connsiteX14" fmla="*/ 670360 w 2793168"/>
              <a:gd name="connsiteY14" fmla="*/ 2610163 h 2610163"/>
              <a:gd name="connsiteX15" fmla="*/ 0 w 2793168"/>
              <a:gd name="connsiteY15" fmla="*/ 2610163 h 2610163"/>
              <a:gd name="connsiteX16" fmla="*/ 0 w 2793168"/>
              <a:gd name="connsiteY16" fmla="*/ 2088130 h 2610163"/>
              <a:gd name="connsiteX17" fmla="*/ 0 w 2793168"/>
              <a:gd name="connsiteY17" fmla="*/ 1539996 h 2610163"/>
              <a:gd name="connsiteX18" fmla="*/ 0 w 2793168"/>
              <a:gd name="connsiteY18" fmla="*/ 1096268 h 2610163"/>
              <a:gd name="connsiteX19" fmla="*/ 0 w 2793168"/>
              <a:gd name="connsiteY19" fmla="*/ 548134 h 2610163"/>
              <a:gd name="connsiteX20" fmla="*/ 0 w 2793168"/>
              <a:gd name="connsiteY20" fmla="*/ 0 h 261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3168" h="2610163" extrusionOk="0">
                <a:moveTo>
                  <a:pt x="0" y="0"/>
                </a:moveTo>
                <a:cubicBezTo>
                  <a:pt x="215313" y="-7134"/>
                  <a:pt x="348493" y="56496"/>
                  <a:pt x="474839" y="0"/>
                </a:cubicBezTo>
                <a:cubicBezTo>
                  <a:pt x="601185" y="-56496"/>
                  <a:pt x="873758" y="31826"/>
                  <a:pt x="1033472" y="0"/>
                </a:cubicBezTo>
                <a:cubicBezTo>
                  <a:pt x="1193186" y="-31826"/>
                  <a:pt x="1349975" y="17763"/>
                  <a:pt x="1647969" y="0"/>
                </a:cubicBezTo>
                <a:cubicBezTo>
                  <a:pt x="1945963" y="-17763"/>
                  <a:pt x="1944856" y="44911"/>
                  <a:pt x="2122808" y="0"/>
                </a:cubicBezTo>
                <a:cubicBezTo>
                  <a:pt x="2300760" y="-44911"/>
                  <a:pt x="2471974" y="30469"/>
                  <a:pt x="2793168" y="0"/>
                </a:cubicBezTo>
                <a:cubicBezTo>
                  <a:pt x="2793378" y="189762"/>
                  <a:pt x="2763140" y="361282"/>
                  <a:pt x="2793168" y="469829"/>
                </a:cubicBezTo>
                <a:cubicBezTo>
                  <a:pt x="2823196" y="578376"/>
                  <a:pt x="2764008" y="857812"/>
                  <a:pt x="2793168" y="991862"/>
                </a:cubicBezTo>
                <a:cubicBezTo>
                  <a:pt x="2822328" y="1125912"/>
                  <a:pt x="2776574" y="1398204"/>
                  <a:pt x="2793168" y="1513895"/>
                </a:cubicBezTo>
                <a:cubicBezTo>
                  <a:pt x="2809762" y="1629586"/>
                  <a:pt x="2788599" y="1899815"/>
                  <a:pt x="2793168" y="2009826"/>
                </a:cubicBezTo>
                <a:cubicBezTo>
                  <a:pt x="2797737" y="2119837"/>
                  <a:pt x="2749515" y="2443260"/>
                  <a:pt x="2793168" y="2610163"/>
                </a:cubicBezTo>
                <a:cubicBezTo>
                  <a:pt x="2589952" y="2643198"/>
                  <a:pt x="2516140" y="2604347"/>
                  <a:pt x="2262466" y="2610163"/>
                </a:cubicBezTo>
                <a:cubicBezTo>
                  <a:pt x="2008792" y="2615979"/>
                  <a:pt x="1832475" y="2549904"/>
                  <a:pt x="1703832" y="2610163"/>
                </a:cubicBezTo>
                <a:cubicBezTo>
                  <a:pt x="1575189" y="2670422"/>
                  <a:pt x="1353509" y="2600490"/>
                  <a:pt x="1228994" y="2610163"/>
                </a:cubicBezTo>
                <a:cubicBezTo>
                  <a:pt x="1104479" y="2619836"/>
                  <a:pt x="806027" y="2588070"/>
                  <a:pt x="670360" y="2610163"/>
                </a:cubicBezTo>
                <a:cubicBezTo>
                  <a:pt x="534693" y="2632256"/>
                  <a:pt x="304450" y="2537798"/>
                  <a:pt x="0" y="2610163"/>
                </a:cubicBezTo>
                <a:cubicBezTo>
                  <a:pt x="-18177" y="2349589"/>
                  <a:pt x="19865" y="2345757"/>
                  <a:pt x="0" y="2088130"/>
                </a:cubicBezTo>
                <a:cubicBezTo>
                  <a:pt x="-19865" y="1830503"/>
                  <a:pt x="18716" y="1717232"/>
                  <a:pt x="0" y="1539996"/>
                </a:cubicBezTo>
                <a:cubicBezTo>
                  <a:pt x="-18716" y="1362760"/>
                  <a:pt x="31792" y="1245898"/>
                  <a:pt x="0" y="1096268"/>
                </a:cubicBezTo>
                <a:cubicBezTo>
                  <a:pt x="-31792" y="946638"/>
                  <a:pt x="57524" y="668964"/>
                  <a:pt x="0" y="548134"/>
                </a:cubicBezTo>
                <a:cubicBezTo>
                  <a:pt x="-57524" y="427304"/>
                  <a:pt x="32482" y="188815"/>
                  <a:pt x="0" y="0"/>
                </a:cubicBezTo>
                <a:close/>
              </a:path>
            </a:pathLst>
          </a:custGeom>
          <a:noFill/>
          <a:ln w="76200">
            <a:solidFill>
              <a:srgbClr val="0070C0"/>
            </a:solidFill>
            <a:extLst>
              <a:ext uri="{C807C97D-BFC1-408E-A445-0C87EB9F89A2}">
                <ask:lineSketchStyleProps xmlns:ask="http://schemas.microsoft.com/office/drawing/2018/sketchyshapes" sd="3253796301">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1030" name="Picture 6" descr="Allow the feminine figure-flattering cuts and trendy pairable separates to walk their way into your heart, and wardrobe with Van de Vort.">
            <a:extLst>
              <a:ext uri="{FF2B5EF4-FFF2-40B4-BE49-F238E27FC236}">
                <a16:creationId xmlns:a16="http://schemas.microsoft.com/office/drawing/2014/main" id="{B7B6C1F4-882C-4A97-AF36-48571D4EA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1504" y="1366002"/>
            <a:ext cx="2374306" cy="3578857"/>
          </a:xfrm>
          <a:custGeom>
            <a:avLst/>
            <a:gdLst>
              <a:gd name="connsiteX0" fmla="*/ 0 w 2374306"/>
              <a:gd name="connsiteY0" fmla="*/ 0 h 3578857"/>
              <a:gd name="connsiteX1" fmla="*/ 617320 w 2374306"/>
              <a:gd name="connsiteY1" fmla="*/ 0 h 3578857"/>
              <a:gd name="connsiteX2" fmla="*/ 1163410 w 2374306"/>
              <a:gd name="connsiteY2" fmla="*/ 0 h 3578857"/>
              <a:gd name="connsiteX3" fmla="*/ 1709500 w 2374306"/>
              <a:gd name="connsiteY3" fmla="*/ 0 h 3578857"/>
              <a:gd name="connsiteX4" fmla="*/ 2374306 w 2374306"/>
              <a:gd name="connsiteY4" fmla="*/ 0 h 3578857"/>
              <a:gd name="connsiteX5" fmla="*/ 2374306 w 2374306"/>
              <a:gd name="connsiteY5" fmla="*/ 560688 h 3578857"/>
              <a:gd name="connsiteX6" fmla="*/ 2374306 w 2374306"/>
              <a:gd name="connsiteY6" fmla="*/ 1121375 h 3578857"/>
              <a:gd name="connsiteX7" fmla="*/ 2374306 w 2374306"/>
              <a:gd name="connsiteY7" fmla="*/ 1610486 h 3578857"/>
              <a:gd name="connsiteX8" fmla="*/ 2374306 w 2374306"/>
              <a:gd name="connsiteY8" fmla="*/ 2135385 h 3578857"/>
              <a:gd name="connsiteX9" fmla="*/ 2374306 w 2374306"/>
              <a:gd name="connsiteY9" fmla="*/ 2696072 h 3578857"/>
              <a:gd name="connsiteX10" fmla="*/ 2374306 w 2374306"/>
              <a:gd name="connsiteY10" fmla="*/ 3578857 h 3578857"/>
              <a:gd name="connsiteX11" fmla="*/ 1780730 w 2374306"/>
              <a:gd name="connsiteY11" fmla="*/ 3578857 h 3578857"/>
              <a:gd name="connsiteX12" fmla="*/ 1139667 w 2374306"/>
              <a:gd name="connsiteY12" fmla="*/ 3578857 h 3578857"/>
              <a:gd name="connsiteX13" fmla="*/ 546090 w 2374306"/>
              <a:gd name="connsiteY13" fmla="*/ 3578857 h 3578857"/>
              <a:gd name="connsiteX14" fmla="*/ 0 w 2374306"/>
              <a:gd name="connsiteY14" fmla="*/ 3578857 h 3578857"/>
              <a:gd name="connsiteX15" fmla="*/ 0 w 2374306"/>
              <a:gd name="connsiteY15" fmla="*/ 2910804 h 3578857"/>
              <a:gd name="connsiteX16" fmla="*/ 0 w 2374306"/>
              <a:gd name="connsiteY16" fmla="*/ 2314328 h 3578857"/>
              <a:gd name="connsiteX17" fmla="*/ 0 w 2374306"/>
              <a:gd name="connsiteY17" fmla="*/ 1825217 h 3578857"/>
              <a:gd name="connsiteX18" fmla="*/ 0 w 2374306"/>
              <a:gd name="connsiteY18" fmla="*/ 1264529 h 3578857"/>
              <a:gd name="connsiteX19" fmla="*/ 0 w 2374306"/>
              <a:gd name="connsiteY19" fmla="*/ 739630 h 3578857"/>
              <a:gd name="connsiteX20" fmla="*/ 0 w 2374306"/>
              <a:gd name="connsiteY20" fmla="*/ 0 h 357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74306" h="3578857" extrusionOk="0">
                <a:moveTo>
                  <a:pt x="0" y="0"/>
                </a:moveTo>
                <a:cubicBezTo>
                  <a:pt x="243541" y="-73769"/>
                  <a:pt x="457864" y="72825"/>
                  <a:pt x="617320" y="0"/>
                </a:cubicBezTo>
                <a:cubicBezTo>
                  <a:pt x="776776" y="-72825"/>
                  <a:pt x="985372" y="53836"/>
                  <a:pt x="1163410" y="0"/>
                </a:cubicBezTo>
                <a:cubicBezTo>
                  <a:pt x="1341448" y="-53836"/>
                  <a:pt x="1513866" y="32226"/>
                  <a:pt x="1709500" y="0"/>
                </a:cubicBezTo>
                <a:cubicBezTo>
                  <a:pt x="1905134" y="-32226"/>
                  <a:pt x="2074233" y="3405"/>
                  <a:pt x="2374306" y="0"/>
                </a:cubicBezTo>
                <a:cubicBezTo>
                  <a:pt x="2413635" y="151267"/>
                  <a:pt x="2360198" y="437893"/>
                  <a:pt x="2374306" y="560688"/>
                </a:cubicBezTo>
                <a:cubicBezTo>
                  <a:pt x="2388414" y="683483"/>
                  <a:pt x="2336518" y="998447"/>
                  <a:pt x="2374306" y="1121375"/>
                </a:cubicBezTo>
                <a:cubicBezTo>
                  <a:pt x="2412094" y="1244303"/>
                  <a:pt x="2357075" y="1492370"/>
                  <a:pt x="2374306" y="1610486"/>
                </a:cubicBezTo>
                <a:cubicBezTo>
                  <a:pt x="2391537" y="1728602"/>
                  <a:pt x="2340757" y="1941138"/>
                  <a:pt x="2374306" y="2135385"/>
                </a:cubicBezTo>
                <a:cubicBezTo>
                  <a:pt x="2407855" y="2329632"/>
                  <a:pt x="2340789" y="2543506"/>
                  <a:pt x="2374306" y="2696072"/>
                </a:cubicBezTo>
                <a:cubicBezTo>
                  <a:pt x="2407823" y="2848638"/>
                  <a:pt x="2300118" y="3214479"/>
                  <a:pt x="2374306" y="3578857"/>
                </a:cubicBezTo>
                <a:cubicBezTo>
                  <a:pt x="2248362" y="3612614"/>
                  <a:pt x="2056131" y="3556415"/>
                  <a:pt x="1780730" y="3578857"/>
                </a:cubicBezTo>
                <a:cubicBezTo>
                  <a:pt x="1505329" y="3601299"/>
                  <a:pt x="1332774" y="3548729"/>
                  <a:pt x="1139667" y="3578857"/>
                </a:cubicBezTo>
                <a:cubicBezTo>
                  <a:pt x="946560" y="3608985"/>
                  <a:pt x="773485" y="3552667"/>
                  <a:pt x="546090" y="3578857"/>
                </a:cubicBezTo>
                <a:cubicBezTo>
                  <a:pt x="318695" y="3605047"/>
                  <a:pt x="268300" y="3573982"/>
                  <a:pt x="0" y="3578857"/>
                </a:cubicBezTo>
                <a:cubicBezTo>
                  <a:pt x="-40325" y="3400994"/>
                  <a:pt x="43216" y="3161398"/>
                  <a:pt x="0" y="2910804"/>
                </a:cubicBezTo>
                <a:cubicBezTo>
                  <a:pt x="-43216" y="2660210"/>
                  <a:pt x="33203" y="2548495"/>
                  <a:pt x="0" y="2314328"/>
                </a:cubicBezTo>
                <a:cubicBezTo>
                  <a:pt x="-33203" y="2080161"/>
                  <a:pt x="37057" y="1995116"/>
                  <a:pt x="0" y="1825217"/>
                </a:cubicBezTo>
                <a:cubicBezTo>
                  <a:pt x="-37057" y="1655318"/>
                  <a:pt x="22047" y="1438157"/>
                  <a:pt x="0" y="1264529"/>
                </a:cubicBezTo>
                <a:cubicBezTo>
                  <a:pt x="-22047" y="1090901"/>
                  <a:pt x="52773" y="984304"/>
                  <a:pt x="0" y="739630"/>
                </a:cubicBezTo>
                <a:cubicBezTo>
                  <a:pt x="-52773" y="494956"/>
                  <a:pt x="38851" y="169729"/>
                  <a:pt x="0" y="0"/>
                </a:cubicBezTo>
                <a:close/>
              </a:path>
            </a:pathLst>
          </a:custGeom>
          <a:noFill/>
          <a:ln w="76200">
            <a:solidFill>
              <a:srgbClr val="0070C0"/>
            </a:solidFill>
            <a:extLst>
              <a:ext uri="{C807C97D-BFC1-408E-A445-0C87EB9F89A2}">
                <ask:lineSketchStyleProps xmlns:ask="http://schemas.microsoft.com/office/drawing/2018/sketchyshapes" sd="103940048">
                  <a:prstGeom prst="rect">
                    <a:avLst/>
                  </a:prstGeom>
                  <ask:type>
                    <ask:lineSketchScribble/>
                  </ask:type>
                </ask:lineSketchStyleProps>
              </a:ext>
            </a:extLst>
          </a:ln>
          <a:effectLst/>
          <a:extLst>
            <a:ext uri="{909E8E84-426E-40DD-AFC4-6F175D3DCCD1}">
              <a14:hiddenFill xmlns:a14="http://schemas.microsoft.com/office/drawing/2010/main">
                <a:solidFill>
                  <a:srgbClr val="FFFFFF"/>
                </a:solidFill>
              </a14:hiddenFill>
            </a:ext>
          </a:extLst>
        </p:spPr>
      </p:pic>
      <p:pic>
        <p:nvPicPr>
          <p:cNvPr id="7" name="Picture 2" descr="Pin by Fritha Tigerlilly on pattern | Collage background, Artsy background,  Wall collage">
            <a:extLst>
              <a:ext uri="{FF2B5EF4-FFF2-40B4-BE49-F238E27FC236}">
                <a16:creationId xmlns:a16="http://schemas.microsoft.com/office/drawing/2014/main" id="{46202A32-8061-4E35-B016-6DC7377FE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01" y="181765"/>
            <a:ext cx="1579009" cy="1503265"/>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507F4D-51C2-4793-BC8D-0F812FB980E5}"/>
              </a:ext>
            </a:extLst>
          </p:cNvPr>
          <p:cNvSpPr txBox="1"/>
          <p:nvPr/>
        </p:nvSpPr>
        <p:spPr>
          <a:xfrm>
            <a:off x="89716" y="424120"/>
            <a:ext cx="2059177" cy="1200329"/>
          </a:xfrm>
          <a:prstGeom prst="rect">
            <a:avLst/>
          </a:prstGeom>
          <a:noFill/>
        </p:spPr>
        <p:txBody>
          <a:bodyPr wrap="square" rtlCol="0">
            <a:spAutoFit/>
          </a:bodyPr>
          <a:lstStyle/>
          <a:p>
            <a:pPr algn="ctr"/>
            <a:r>
              <a:rPr lang="en-US" sz="2400" b="1" dirty="0">
                <a:ln w="22225">
                  <a:solidFill>
                    <a:schemeClr val="accent2"/>
                  </a:solidFill>
                  <a:prstDash val="solid"/>
                </a:ln>
                <a:solidFill>
                  <a:schemeClr val="accent2">
                    <a:lumMod val="40000"/>
                    <a:lumOff val="60000"/>
                  </a:schemeClr>
                </a:solidFill>
                <a:latin typeface="Keep on Truckin'" panose="00000400000000000000" pitchFamily="2" charset="0"/>
              </a:rPr>
              <a:t>Ziggy and Leaf</a:t>
            </a:r>
          </a:p>
          <a:p>
            <a:pPr algn="ctr"/>
            <a:r>
              <a:rPr lang="en-AU" sz="2400" b="1" dirty="0">
                <a:ln w="22225">
                  <a:solidFill>
                    <a:schemeClr val="accent2"/>
                  </a:solidFill>
                  <a:prstDash val="solid"/>
                </a:ln>
                <a:solidFill>
                  <a:schemeClr val="accent2">
                    <a:lumMod val="40000"/>
                    <a:lumOff val="60000"/>
                  </a:schemeClr>
                </a:solidFill>
                <a:latin typeface="Keep on Truckin'" panose="00000400000000000000" pitchFamily="2" charset="0"/>
              </a:rPr>
              <a:t>✽</a:t>
            </a:r>
          </a:p>
        </p:txBody>
      </p:sp>
      <p:pic>
        <p:nvPicPr>
          <p:cNvPr id="4" name="Picture 3">
            <a:extLst>
              <a:ext uri="{FF2B5EF4-FFF2-40B4-BE49-F238E27FC236}">
                <a16:creationId xmlns:a16="http://schemas.microsoft.com/office/drawing/2014/main" id="{2E017F6C-4C70-46C3-B393-E348A916F945}"/>
              </a:ext>
            </a:extLst>
          </p:cNvPr>
          <p:cNvPicPr>
            <a:picLocks noChangeAspect="1"/>
          </p:cNvPicPr>
          <p:nvPr/>
        </p:nvPicPr>
        <p:blipFill>
          <a:blip r:embed="rId5"/>
          <a:stretch>
            <a:fillRect/>
          </a:stretch>
        </p:blipFill>
        <p:spPr>
          <a:xfrm>
            <a:off x="3595394" y="403231"/>
            <a:ext cx="5513938" cy="1281797"/>
          </a:xfrm>
          <a:prstGeom prst="rect">
            <a:avLst/>
          </a:prstGeom>
        </p:spPr>
      </p:pic>
      <p:pic>
        <p:nvPicPr>
          <p:cNvPr id="6" name="Picture 5">
            <a:extLst>
              <a:ext uri="{FF2B5EF4-FFF2-40B4-BE49-F238E27FC236}">
                <a16:creationId xmlns:a16="http://schemas.microsoft.com/office/drawing/2014/main" id="{012926A7-F15A-4BF5-BCFB-F33DD0C2019A}"/>
              </a:ext>
            </a:extLst>
          </p:cNvPr>
          <p:cNvPicPr>
            <a:picLocks noChangeAspect="1"/>
          </p:cNvPicPr>
          <p:nvPr/>
        </p:nvPicPr>
        <p:blipFill>
          <a:blip r:embed="rId6"/>
          <a:stretch>
            <a:fillRect/>
          </a:stretch>
        </p:blipFill>
        <p:spPr>
          <a:xfrm>
            <a:off x="89716" y="17949"/>
            <a:ext cx="1963206" cy="1667080"/>
          </a:xfrm>
          <a:prstGeom prst="rect">
            <a:avLst/>
          </a:prstGeom>
        </p:spPr>
      </p:pic>
    </p:spTree>
    <p:extLst>
      <p:ext uri="{BB962C8B-B14F-4D97-AF65-F5344CB8AC3E}">
        <p14:creationId xmlns:p14="http://schemas.microsoft.com/office/powerpoint/2010/main" val="2996794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2FE4A-E999-46D2-BC42-16B7D4CF91AB}"/>
              </a:ext>
            </a:extLst>
          </p:cNvPr>
          <p:cNvSpPr>
            <a:spLocks noGrp="1"/>
          </p:cNvSpPr>
          <p:nvPr>
            <p:ph type="title"/>
          </p:nvPr>
        </p:nvSpPr>
        <p:spPr>
          <a:xfrm>
            <a:off x="772095" y="1704975"/>
            <a:ext cx="3110103" cy="3448050"/>
          </a:xfrm>
        </p:spPr>
        <p:style>
          <a:lnRef idx="2">
            <a:schemeClr val="accent2">
              <a:shade val="50000"/>
            </a:schemeClr>
          </a:lnRef>
          <a:fillRef idx="1">
            <a:schemeClr val="accent2"/>
          </a:fillRef>
          <a:effectRef idx="0">
            <a:schemeClr val="accent2"/>
          </a:effectRef>
          <a:fontRef idx="minor">
            <a:schemeClr val="lt1"/>
          </a:fontRef>
        </p:style>
        <p:txBody>
          <a:bodyPr vert="horz" lIns="274320" tIns="182880" rIns="274320" bIns="182880" rtlCol="0" anchor="ctr" anchorCtr="1">
            <a:normAutofit/>
          </a:bodyPr>
          <a:lstStyle/>
          <a:p>
            <a:r>
              <a:rPr lang="en-US" sz="3600" b="1" cap="none" spc="0" dirty="0">
                <a:ln w="22225">
                  <a:solidFill>
                    <a:schemeClr val="accent2"/>
                  </a:solidFill>
                  <a:prstDash val="solid"/>
                </a:ln>
                <a:solidFill>
                  <a:schemeClr val="accent2">
                    <a:lumMod val="40000"/>
                    <a:lumOff val="60000"/>
                  </a:schemeClr>
                </a:solidFill>
                <a:latin typeface="Keep on Truckin'" panose="00000400000000000000" pitchFamily="2" charset="0"/>
                <a:ea typeface="+mj-ea"/>
                <a:cs typeface="+mj-cs"/>
              </a:rPr>
              <a:t>Codes and conventions of advertising</a:t>
            </a:r>
          </a:p>
        </p:txBody>
      </p:sp>
      <p:pic>
        <p:nvPicPr>
          <p:cNvPr id="5" name="Picture 2" descr="Pin by Fritha Tigerlilly on pattern | Collage background, Artsy background,  Wall collage">
            <a:extLst>
              <a:ext uri="{FF2B5EF4-FFF2-40B4-BE49-F238E27FC236}">
                <a16:creationId xmlns:a16="http://schemas.microsoft.com/office/drawing/2014/main" id="{8CF49E19-1DF7-46D5-9E34-D4302137D8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3258" y="797433"/>
            <a:ext cx="4078928" cy="52631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615018-7658-4FC1-9363-903C35FEA47F}"/>
              </a:ext>
            </a:extLst>
          </p:cNvPr>
          <p:cNvSpPr txBox="1"/>
          <p:nvPr/>
        </p:nvSpPr>
        <p:spPr>
          <a:xfrm>
            <a:off x="4446019" y="104775"/>
            <a:ext cx="7660255" cy="3139321"/>
          </a:xfrm>
          <a:prstGeom prst="rect">
            <a:avLst/>
          </a:prstGeom>
          <a:noFill/>
        </p:spPr>
        <p:txBody>
          <a:bodyPr wrap="square" rtlCol="0">
            <a:spAutoFit/>
          </a:bodyPr>
          <a:lstStyle/>
          <a:p>
            <a:r>
              <a:rPr lang="en-US" dirty="0">
                <a:latin typeface="Sagona ExtraLight" panose="02020303050505020204" pitchFamily="18" charset="0"/>
              </a:rPr>
              <a:t>For our advertisement, its important we spark meaning and engage our audience.</a:t>
            </a:r>
          </a:p>
          <a:p>
            <a:r>
              <a:rPr lang="en-US" dirty="0">
                <a:latin typeface="Sagona ExtraLight" panose="02020303050505020204" pitchFamily="18" charset="0"/>
              </a:rPr>
              <a:t>By using </a:t>
            </a:r>
            <a:r>
              <a:rPr lang="en-US" i="1" dirty="0">
                <a:latin typeface="Segoe UI Light" panose="020B0502040204020203" pitchFamily="34" charset="0"/>
                <a:cs typeface="Segoe UI Light" panose="020B0502040204020203" pitchFamily="34" charset="0"/>
              </a:rPr>
              <a:t>Heytully’s</a:t>
            </a:r>
            <a:r>
              <a:rPr lang="en-US" dirty="0">
                <a:latin typeface="Sagona ExtraLight" panose="02020303050505020204" pitchFamily="18" charset="0"/>
              </a:rPr>
              <a:t> bright and enthusiastic clothes mixed with the setting of the images and colours used throughout the advertisement, the audience will immediately link the product with fun and excitement, furthering their want of buying the ‘Granny Square Crochet Sweater’. </a:t>
            </a:r>
          </a:p>
          <a:p>
            <a:r>
              <a:rPr lang="en-US" dirty="0">
                <a:latin typeface="Sagona ExtraLight" panose="02020303050505020204" pitchFamily="18" charset="0"/>
              </a:rPr>
              <a:t>The headlines, text and captions will be in an inviting and upbeat style, contributing the overall light and enjoyable feeling of the advertisement.</a:t>
            </a:r>
          </a:p>
          <a:p>
            <a:r>
              <a:rPr lang="en-US" dirty="0">
                <a:latin typeface="Sagona ExtraLight" panose="02020303050505020204" pitchFamily="18" charset="0"/>
              </a:rPr>
              <a:t>The lighting throughout the picture will be light and bright, making the clothes vibrant and desirable for the audience.</a:t>
            </a:r>
            <a:endParaRPr lang="en-AU" dirty="0">
              <a:latin typeface="Sagona ExtraLight" panose="02020303050505020204" pitchFamily="18" charset="0"/>
            </a:endParaRPr>
          </a:p>
        </p:txBody>
      </p:sp>
      <p:pic>
        <p:nvPicPr>
          <p:cNvPr id="1026" name="Picture 2" descr="Good times in Levi's, 1972. | Vintage advertisements, Bad timing, Vintage  levis">
            <a:extLst>
              <a:ext uri="{FF2B5EF4-FFF2-40B4-BE49-F238E27FC236}">
                <a16:creationId xmlns:a16="http://schemas.microsoft.com/office/drawing/2014/main" id="{DBBF023E-237E-4121-9BDB-2776C44DA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150" y="3521095"/>
            <a:ext cx="2113686" cy="30437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ack Winter Magazine Ad, c. 1960s | Seventies fashion, Pantsuits for women,  60s fashion women">
            <a:extLst>
              <a:ext uri="{FF2B5EF4-FFF2-40B4-BE49-F238E27FC236}">
                <a16:creationId xmlns:a16="http://schemas.microsoft.com/office/drawing/2014/main" id="{44C2BB00-EA47-4902-9D85-87C004677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403" y="3521095"/>
            <a:ext cx="2303918" cy="3043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ntage fashion ad 1960s - gorgeous colours to celebrate life and fashion  every day :) | 1960s fashion, Womens fashion vintage, Retro fashion">
            <a:extLst>
              <a:ext uri="{FF2B5EF4-FFF2-40B4-BE49-F238E27FC236}">
                <a16:creationId xmlns:a16="http://schemas.microsoft.com/office/drawing/2014/main" id="{8ABC0B45-C465-4AC1-A276-1B1C762A9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2849" y="3460222"/>
            <a:ext cx="2473714" cy="32797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508ABA-640F-45D1-81DF-32365662B41A}"/>
              </a:ext>
            </a:extLst>
          </p:cNvPr>
          <p:cNvSpPr txBox="1"/>
          <p:nvPr/>
        </p:nvSpPr>
        <p:spPr>
          <a:xfrm>
            <a:off x="461739" y="6383893"/>
            <a:ext cx="466741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a:latin typeface="Sagona ExtraLight" panose="02020303050505020204" pitchFamily="18" charset="0"/>
              </a:rPr>
              <a:t>Advertisement examples and inspirations</a:t>
            </a:r>
            <a:endParaRPr lang="en-AU" dirty="0">
              <a:latin typeface="Sagona ExtraLight" panose="02020303050505020204" pitchFamily="18" charset="0"/>
            </a:endParaRPr>
          </a:p>
        </p:txBody>
      </p:sp>
      <p:sp>
        <p:nvSpPr>
          <p:cNvPr id="4" name="Rectangle 3">
            <a:extLst>
              <a:ext uri="{FF2B5EF4-FFF2-40B4-BE49-F238E27FC236}">
                <a16:creationId xmlns:a16="http://schemas.microsoft.com/office/drawing/2014/main" id="{575C12AB-0C20-4BDB-9B04-286A4ED7AA37}"/>
              </a:ext>
            </a:extLst>
          </p:cNvPr>
          <p:cNvSpPr/>
          <p:nvPr/>
        </p:nvSpPr>
        <p:spPr>
          <a:xfrm>
            <a:off x="224230" y="4165786"/>
            <a:ext cx="4205831" cy="1754326"/>
          </a:xfrm>
          <a:prstGeom prst="rect">
            <a:avLst/>
          </a:prstGeom>
          <a:noFill/>
        </p:spPr>
        <p:txBody>
          <a:bodyPr wrap="square" lIns="91440" tIns="45720" rIns="91440" bIns="45720">
            <a:spAutoFit/>
          </a:bodyPr>
          <a:lstStyle/>
          <a:p>
            <a:r>
              <a:rPr lang="en-US" sz="5400" b="1" dirty="0">
                <a:ln w="22225">
                  <a:solidFill>
                    <a:schemeClr val="accent2"/>
                  </a:solidFill>
                  <a:prstDash val="solid"/>
                </a:ln>
                <a:solidFill>
                  <a:schemeClr val="accent2">
                    <a:lumMod val="40000"/>
                    <a:lumOff val="60000"/>
                  </a:schemeClr>
                </a:solidFill>
                <a:highlight>
                  <a:srgbClr val="CA8092"/>
                </a:highlight>
                <a:latin typeface="Keep on Truckin'" panose="00000400000000000000" pitchFamily="2" charset="0"/>
              </a:rPr>
              <a:t>Codes and   conventions</a:t>
            </a:r>
            <a:endParaRPr lang="en-US" sz="5400" b="1" cap="none" spc="0" dirty="0">
              <a:ln w="22225">
                <a:solidFill>
                  <a:schemeClr val="accent2"/>
                </a:solidFill>
                <a:prstDash val="solid"/>
              </a:ln>
              <a:solidFill>
                <a:schemeClr val="accent2">
                  <a:lumMod val="40000"/>
                  <a:lumOff val="60000"/>
                </a:schemeClr>
              </a:solidFill>
              <a:effectLst/>
              <a:highlight>
                <a:srgbClr val="CA8092"/>
              </a:highlight>
              <a:latin typeface="Keep on Truckin'" panose="00000400000000000000" pitchFamily="2" charset="0"/>
            </a:endParaRPr>
          </a:p>
        </p:txBody>
      </p:sp>
      <p:pic>
        <p:nvPicPr>
          <p:cNvPr id="9" name="Picture 8">
            <a:extLst>
              <a:ext uri="{FF2B5EF4-FFF2-40B4-BE49-F238E27FC236}">
                <a16:creationId xmlns:a16="http://schemas.microsoft.com/office/drawing/2014/main" id="{7D562830-C698-483B-9F29-B7A021DD648C}"/>
              </a:ext>
            </a:extLst>
          </p:cNvPr>
          <p:cNvPicPr>
            <a:picLocks noChangeAspect="1"/>
          </p:cNvPicPr>
          <p:nvPr/>
        </p:nvPicPr>
        <p:blipFill>
          <a:blip r:embed="rId6"/>
          <a:stretch>
            <a:fillRect/>
          </a:stretch>
        </p:blipFill>
        <p:spPr>
          <a:xfrm>
            <a:off x="273483" y="4242810"/>
            <a:ext cx="3873974" cy="1615065"/>
          </a:xfrm>
          <a:prstGeom prst="rect">
            <a:avLst/>
          </a:prstGeom>
        </p:spPr>
      </p:pic>
    </p:spTree>
    <p:extLst>
      <p:ext uri="{BB962C8B-B14F-4D97-AF65-F5344CB8AC3E}">
        <p14:creationId xmlns:p14="http://schemas.microsoft.com/office/powerpoint/2010/main" val="116511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2" descr="Pin by Fritha Tigerlilly on pattern | Collage background, Artsy background,  Wall collage">
            <a:extLst>
              <a:ext uri="{FF2B5EF4-FFF2-40B4-BE49-F238E27FC236}">
                <a16:creationId xmlns:a16="http://schemas.microsoft.com/office/drawing/2014/main" id="{401FC79D-7B3A-4241-BC6E-355C0F7D90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15" r="-2" b="-2"/>
          <a:stretch/>
        </p:blipFill>
        <p:spPr bwMode="auto">
          <a:xfrm>
            <a:off x="20" y="-7629"/>
            <a:ext cx="6095979" cy="68656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in by Fritha Tigerlilly on pattern | Collage background, Artsy background,  Wall collage">
            <a:extLst>
              <a:ext uri="{FF2B5EF4-FFF2-40B4-BE49-F238E27FC236}">
                <a16:creationId xmlns:a16="http://schemas.microsoft.com/office/drawing/2014/main" id="{2970A811-AE8A-4C82-A66F-9AA676EF6C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12" r="2" b="2"/>
          <a:stretch/>
        </p:blipFill>
        <p:spPr bwMode="auto">
          <a:xfrm>
            <a:off x="6095999" y="10"/>
            <a:ext cx="6096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F1CD98-F649-46B6-8A90-5879F793FEE2}"/>
              </a:ext>
            </a:extLst>
          </p:cNvPr>
          <p:cNvSpPr>
            <a:spLocks noGrp="1"/>
          </p:cNvSpPr>
          <p:nvPr>
            <p:ph type="title"/>
          </p:nvPr>
        </p:nvSpPr>
        <p:spPr>
          <a:xfrm>
            <a:off x="1143000" y="2329594"/>
            <a:ext cx="9553575" cy="1645920"/>
          </a:xfrm>
          <a:noFill/>
          <a:ln>
            <a:noFill/>
          </a:ln>
        </p:spPr>
        <p:style>
          <a:lnRef idx="0">
            <a:scrgbClr r="0" g="0" b="0"/>
          </a:lnRef>
          <a:fillRef idx="0">
            <a:scrgbClr r="0" g="0" b="0"/>
          </a:fillRef>
          <a:effectRef idx="0">
            <a:scrgbClr r="0" g="0" b="0"/>
          </a:effectRef>
          <a:fontRef idx="minor">
            <a:schemeClr val="accent2"/>
          </a:fontRef>
        </p:style>
        <p:txBody>
          <a:bodyPr vert="horz" lIns="274320" tIns="182880" rIns="274320" bIns="182880" rtlCol="0" anchor="ctr" anchorCtr="1">
            <a:noAutofit/>
          </a:bodyPr>
          <a:lstStyle/>
          <a:p>
            <a:r>
              <a:rPr lang="en-US" sz="6600" b="1" cap="none" spc="0" dirty="0">
                <a:ln w="22225">
                  <a:solidFill>
                    <a:schemeClr val="accent2"/>
                  </a:solidFill>
                  <a:prstDash val="solid"/>
                </a:ln>
                <a:solidFill>
                  <a:schemeClr val="accent2">
                    <a:lumMod val="40000"/>
                    <a:lumOff val="60000"/>
                  </a:schemeClr>
                </a:solidFill>
                <a:highlight>
                  <a:srgbClr val="CA8092"/>
                </a:highlight>
                <a:latin typeface="Keep on Truckin'" panose="00000400000000000000" pitchFamily="2" charset="0"/>
              </a:rPr>
              <a:t>Media campaign Print - Advertisement in a Magazine</a:t>
            </a:r>
          </a:p>
        </p:txBody>
      </p:sp>
      <p:pic>
        <p:nvPicPr>
          <p:cNvPr id="3" name="Picture 2">
            <a:extLst>
              <a:ext uri="{FF2B5EF4-FFF2-40B4-BE49-F238E27FC236}">
                <a16:creationId xmlns:a16="http://schemas.microsoft.com/office/drawing/2014/main" id="{A21763AB-F0DC-4D58-A4E0-A0ED1468FAE5}"/>
              </a:ext>
            </a:extLst>
          </p:cNvPr>
          <p:cNvPicPr>
            <a:picLocks noChangeAspect="1"/>
          </p:cNvPicPr>
          <p:nvPr/>
        </p:nvPicPr>
        <p:blipFill>
          <a:blip r:embed="rId3"/>
          <a:stretch>
            <a:fillRect/>
          </a:stretch>
        </p:blipFill>
        <p:spPr>
          <a:xfrm>
            <a:off x="742950" y="404812"/>
            <a:ext cx="10706100" cy="6048375"/>
          </a:xfrm>
          <a:prstGeom prst="rect">
            <a:avLst/>
          </a:prstGeom>
        </p:spPr>
      </p:pic>
    </p:spTree>
    <p:extLst>
      <p:ext uri="{BB962C8B-B14F-4D97-AF65-F5344CB8AC3E}">
        <p14:creationId xmlns:p14="http://schemas.microsoft.com/office/powerpoint/2010/main" val="4037931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DF4F6ED1-0A91-4619-B649-9AFB59E9D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EFB76E-D5D8-42D3-9E46-A9BE9C5819DE}"/>
              </a:ext>
            </a:extLst>
          </p:cNvPr>
          <p:cNvSpPr>
            <a:spLocks noGrp="1"/>
          </p:cNvSpPr>
          <p:nvPr>
            <p:ph type="title"/>
          </p:nvPr>
        </p:nvSpPr>
        <p:spPr>
          <a:xfrm>
            <a:off x="1600200" y="4059732"/>
            <a:ext cx="8991600" cy="1264762"/>
          </a:xfrm>
        </p:spPr>
        <p:style>
          <a:lnRef idx="1">
            <a:schemeClr val="accent2"/>
          </a:lnRef>
          <a:fillRef idx="2">
            <a:schemeClr val="accent2"/>
          </a:fillRef>
          <a:effectRef idx="1">
            <a:schemeClr val="accent2"/>
          </a:effectRef>
          <a:fontRef idx="minor">
            <a:schemeClr val="dk1"/>
          </a:fontRef>
        </p:style>
        <p:txBody>
          <a:bodyPr vert="horz" lIns="274320" tIns="182880" rIns="274320" bIns="182880" rtlCol="0" anchor="ctr" anchorCtr="1">
            <a:normAutofit/>
          </a:bodyPr>
          <a:lstStyle/>
          <a:p>
            <a:r>
              <a:rPr lang="en-US" sz="6000" b="1" cap="none" spc="0" dirty="0">
                <a:ln w="22225">
                  <a:solidFill>
                    <a:schemeClr val="accent2"/>
                  </a:solidFill>
                  <a:prstDash val="solid"/>
                </a:ln>
                <a:solidFill>
                  <a:schemeClr val="accent2">
                    <a:lumMod val="40000"/>
                    <a:lumOff val="60000"/>
                  </a:schemeClr>
                </a:solidFill>
                <a:latin typeface="Keep on Truckin'" panose="00000400000000000000" pitchFamily="2" charset="0"/>
                <a:ea typeface="+mj-ea"/>
                <a:cs typeface="+mj-cs"/>
              </a:rPr>
              <a:t>Media Buyer</a:t>
            </a:r>
          </a:p>
        </p:txBody>
      </p:sp>
      <p:sp>
        <p:nvSpPr>
          <p:cNvPr id="3" name="Content Placeholder 2">
            <a:extLst>
              <a:ext uri="{FF2B5EF4-FFF2-40B4-BE49-F238E27FC236}">
                <a16:creationId xmlns:a16="http://schemas.microsoft.com/office/drawing/2014/main" id="{F4A630CE-A085-41A1-9495-E771FB87A010}"/>
              </a:ext>
            </a:extLst>
          </p:cNvPr>
          <p:cNvSpPr>
            <a:spLocks noGrp="1"/>
          </p:cNvSpPr>
          <p:nvPr>
            <p:ph idx="1"/>
          </p:nvPr>
        </p:nvSpPr>
        <p:spPr>
          <a:xfrm>
            <a:off x="152401" y="5324494"/>
            <a:ext cx="11953874" cy="1474313"/>
          </a:xfrm>
        </p:spPr>
        <p:txBody>
          <a:bodyPr vert="horz" lIns="91440" tIns="45720" rIns="91440" bIns="45720" rtlCol="0">
            <a:normAutofit fontScale="92500" lnSpcReduction="10000"/>
          </a:bodyPr>
          <a:lstStyle/>
          <a:p>
            <a:pPr marL="0" indent="0" algn="ctr">
              <a:lnSpc>
                <a:spcPct val="90000"/>
              </a:lnSpc>
              <a:buNone/>
            </a:pPr>
            <a:r>
              <a:rPr lang="en-US" dirty="0">
                <a:solidFill>
                  <a:schemeClr val="bg1"/>
                </a:solidFill>
                <a:latin typeface="Sagona ExtraLight" panose="02020303050505020204" pitchFamily="18" charset="0"/>
              </a:rPr>
              <a:t>We plan to advertise in</a:t>
            </a:r>
            <a:r>
              <a:rPr lang="en-US" b="1" i="1" dirty="0">
                <a:solidFill>
                  <a:schemeClr val="bg1"/>
                </a:solidFill>
                <a:latin typeface="Sagona ExtraLight" panose="02020303050505020204" pitchFamily="18" charset="0"/>
              </a:rPr>
              <a:t> Frankie </a:t>
            </a:r>
            <a:r>
              <a:rPr lang="en-US" dirty="0">
                <a:solidFill>
                  <a:schemeClr val="bg1"/>
                </a:solidFill>
                <a:latin typeface="Sagona ExtraLight" panose="02020303050505020204" pitchFamily="18" charset="0"/>
              </a:rPr>
              <a:t>Magazine, </a:t>
            </a:r>
            <a:r>
              <a:rPr lang="en-US" b="1" i="1" dirty="0">
                <a:solidFill>
                  <a:schemeClr val="bg1"/>
                </a:solidFill>
                <a:latin typeface="Sagona ExtraLight" panose="02020303050505020204" pitchFamily="18" charset="0"/>
              </a:rPr>
              <a:t>Breathe</a:t>
            </a:r>
            <a:r>
              <a:rPr lang="en-US" dirty="0">
                <a:solidFill>
                  <a:schemeClr val="bg1"/>
                </a:solidFill>
                <a:latin typeface="Sagona ExtraLight" panose="02020303050505020204" pitchFamily="18" charset="0"/>
              </a:rPr>
              <a:t> magazine and </a:t>
            </a:r>
            <a:r>
              <a:rPr lang="en-US" b="1" i="1" dirty="0">
                <a:solidFill>
                  <a:schemeClr val="bg1"/>
                </a:solidFill>
                <a:latin typeface="Sagona ExtraLight" panose="02020303050505020204" pitchFamily="18" charset="0"/>
              </a:rPr>
              <a:t>Teen Breathe </a:t>
            </a:r>
            <a:r>
              <a:rPr lang="en-US" dirty="0">
                <a:solidFill>
                  <a:schemeClr val="bg1"/>
                </a:solidFill>
                <a:latin typeface="Sagona ExtraLight" panose="02020303050505020204" pitchFamily="18" charset="0"/>
              </a:rPr>
              <a:t>Magazine. In</a:t>
            </a:r>
            <a:r>
              <a:rPr lang="en-US" b="1" i="1" dirty="0">
                <a:solidFill>
                  <a:schemeClr val="bg1"/>
                </a:solidFill>
                <a:latin typeface="Sagona ExtraLight" panose="02020303050505020204" pitchFamily="18" charset="0"/>
              </a:rPr>
              <a:t> Frankie</a:t>
            </a:r>
            <a:r>
              <a:rPr lang="en-US" dirty="0">
                <a:solidFill>
                  <a:schemeClr val="bg1"/>
                </a:solidFill>
                <a:latin typeface="Sagona ExtraLight" panose="02020303050505020204" pitchFamily="18" charset="0"/>
              </a:rPr>
              <a:t>, we will have the advertisement on a full page, roughly in the middle of the magazine for three editions. In </a:t>
            </a:r>
            <a:r>
              <a:rPr lang="en-US" b="1" i="1" dirty="0">
                <a:solidFill>
                  <a:schemeClr val="bg1"/>
                </a:solidFill>
                <a:latin typeface="Sagona ExtraLight" panose="02020303050505020204" pitchFamily="18" charset="0"/>
              </a:rPr>
              <a:t>Teen Breathe</a:t>
            </a:r>
            <a:r>
              <a:rPr lang="en-US" dirty="0">
                <a:solidFill>
                  <a:schemeClr val="bg1"/>
                </a:solidFill>
                <a:latin typeface="Sagona ExtraLight" panose="02020303050505020204" pitchFamily="18" charset="0"/>
              </a:rPr>
              <a:t>, the advertisement will be a full page on the cover of the magazine and in </a:t>
            </a:r>
            <a:r>
              <a:rPr lang="en-US" b="1" i="1" dirty="0">
                <a:solidFill>
                  <a:schemeClr val="bg1"/>
                </a:solidFill>
                <a:latin typeface="Sagona ExtraLight" panose="02020303050505020204" pitchFamily="18" charset="0"/>
              </a:rPr>
              <a:t>Breathe, </a:t>
            </a:r>
            <a:r>
              <a:rPr lang="en-US" dirty="0">
                <a:solidFill>
                  <a:schemeClr val="bg1"/>
                </a:solidFill>
                <a:latin typeface="Sagona ExtraLight" panose="02020303050505020204" pitchFamily="18" charset="0"/>
              </a:rPr>
              <a:t>there will be a full page in the center of the magazine for two editions. By doing this we can ensure the page is bright and colourful enough to draw attention, as well as being throughout the magazine so people see it while they are reading. The </a:t>
            </a:r>
            <a:r>
              <a:rPr lang="en-US" b="1" i="1" dirty="0">
                <a:solidFill>
                  <a:schemeClr val="bg1"/>
                </a:solidFill>
                <a:latin typeface="Sagona ExtraLight" panose="02020303050505020204" pitchFamily="18" charset="0"/>
              </a:rPr>
              <a:t>Teen Breathe </a:t>
            </a:r>
            <a:r>
              <a:rPr lang="en-US" dirty="0">
                <a:solidFill>
                  <a:schemeClr val="bg1"/>
                </a:solidFill>
                <a:latin typeface="Sagona ExtraLight" panose="02020303050505020204" pitchFamily="18" charset="0"/>
              </a:rPr>
              <a:t>page is at the back of the book as then people have a higher chance of seeing the ad when looking at the magazine in stores.</a:t>
            </a:r>
            <a:endParaRPr lang="en-US" b="1" i="1" dirty="0">
              <a:solidFill>
                <a:schemeClr val="bg1"/>
              </a:solidFill>
              <a:latin typeface="Sagona ExtraLight" panose="02020303050505020204" pitchFamily="18" charset="0"/>
            </a:endParaRPr>
          </a:p>
        </p:txBody>
      </p:sp>
      <p:pic>
        <p:nvPicPr>
          <p:cNvPr id="1028" name="Picture 4" descr="Breathe Magazine Issue 11 | Lovatts Media | Lovattsmagazines.com.au –  Lovatts Magazines">
            <a:extLst>
              <a:ext uri="{FF2B5EF4-FFF2-40B4-BE49-F238E27FC236}">
                <a16:creationId xmlns:a16="http://schemas.microsoft.com/office/drawing/2014/main" id="{1AD67C4F-7C9D-4B4B-8102-388047C616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7363" y="587857"/>
            <a:ext cx="2550259" cy="33013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ankie Magazine Subscription - isubscribe.com.au">
            <a:extLst>
              <a:ext uri="{FF2B5EF4-FFF2-40B4-BE49-F238E27FC236}">
                <a16:creationId xmlns:a16="http://schemas.microsoft.com/office/drawing/2014/main" id="{56B57805-B164-429D-9FE5-855C7C057A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4257" y="587858"/>
            <a:ext cx="2525499" cy="33013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ssue 12 - Generation of change - Teen Breathe">
            <a:extLst>
              <a:ext uri="{FF2B5EF4-FFF2-40B4-BE49-F238E27FC236}">
                <a16:creationId xmlns:a16="http://schemas.microsoft.com/office/drawing/2014/main" id="{52DD32BD-65BC-401D-B005-F3D0D7A0689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41892" y="587857"/>
            <a:ext cx="2517246" cy="33013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6C535E3-2FF9-4E79-B372-4A171DA0894D}"/>
              </a:ext>
            </a:extLst>
          </p:cNvPr>
          <p:cNvPicPr>
            <a:picLocks noChangeAspect="1"/>
          </p:cNvPicPr>
          <p:nvPr/>
        </p:nvPicPr>
        <p:blipFill>
          <a:blip r:embed="rId5"/>
          <a:stretch>
            <a:fillRect/>
          </a:stretch>
        </p:blipFill>
        <p:spPr>
          <a:xfrm>
            <a:off x="3707256" y="4228904"/>
            <a:ext cx="4777488" cy="951174"/>
          </a:xfrm>
          <a:prstGeom prst="rect">
            <a:avLst/>
          </a:prstGeom>
        </p:spPr>
      </p:pic>
    </p:spTree>
    <p:extLst>
      <p:ext uri="{BB962C8B-B14F-4D97-AF65-F5344CB8AC3E}">
        <p14:creationId xmlns:p14="http://schemas.microsoft.com/office/powerpoint/2010/main" val="2202965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in by Fritha Tigerlilly on pattern | Collage background, Artsy background,  Wall collage">
            <a:extLst>
              <a:ext uri="{FF2B5EF4-FFF2-40B4-BE49-F238E27FC236}">
                <a16:creationId xmlns:a16="http://schemas.microsoft.com/office/drawing/2014/main" id="{09686B5D-37AC-4729-8816-99F1E9F167B3}"/>
              </a:ext>
            </a:extLst>
          </p:cNvPr>
          <p:cNvPicPr>
            <a:picLocks noChangeAspect="1" noChangeArrowheads="1"/>
          </p:cNvPicPr>
          <p:nvPr/>
        </p:nvPicPr>
        <p:blipFill rotWithShape="1">
          <a:blip r:embed="rId2">
            <a:alphaModFix amt="25000"/>
            <a:extLst>
              <a:ext uri="{28A0092B-C50C-407E-A947-70E740481C1C}">
                <a14:useLocalDpi xmlns:a14="http://schemas.microsoft.com/office/drawing/2010/main" val="0"/>
              </a:ext>
            </a:extLst>
          </a:blip>
          <a:srcRect l="18473" r="8946"/>
          <a:stretch/>
        </p:blipFill>
        <p:spPr bwMode="auto">
          <a:xfrm rot="54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4285ACC-2F79-4730-83A5-697CA4F938CC}"/>
              </a:ext>
            </a:extLst>
          </p:cNvPr>
          <p:cNvSpPr>
            <a:spLocks noGrp="1"/>
          </p:cNvSpPr>
          <p:nvPr>
            <p:ph type="title"/>
          </p:nvPr>
        </p:nvSpPr>
        <p:spPr>
          <a:xfrm>
            <a:off x="390524" y="431292"/>
            <a:ext cx="6753226" cy="1188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n-US" sz="6000" b="1" cap="none" spc="0" dirty="0">
                <a:ln w="22225">
                  <a:solidFill>
                    <a:schemeClr val="accent2"/>
                  </a:solidFill>
                  <a:prstDash val="solid"/>
                </a:ln>
                <a:solidFill>
                  <a:schemeClr val="accent2">
                    <a:lumMod val="40000"/>
                    <a:lumOff val="60000"/>
                  </a:schemeClr>
                </a:solidFill>
                <a:latin typeface="Keep on Truckin'" panose="00000400000000000000" pitchFamily="2" charset="0"/>
              </a:rPr>
              <a:t>Advertising rate cards</a:t>
            </a:r>
            <a:endParaRPr lang="en-AU" sz="6000" b="1" cap="none" spc="0" dirty="0">
              <a:ln w="22225">
                <a:solidFill>
                  <a:schemeClr val="accent2"/>
                </a:solidFill>
                <a:prstDash val="solid"/>
              </a:ln>
              <a:solidFill>
                <a:schemeClr val="accent2">
                  <a:lumMod val="40000"/>
                  <a:lumOff val="60000"/>
                </a:schemeClr>
              </a:solidFill>
              <a:latin typeface="Keep on Truckin'" panose="00000400000000000000" pitchFamily="2" charset="0"/>
            </a:endParaRPr>
          </a:p>
        </p:txBody>
      </p:sp>
      <p:sp>
        <p:nvSpPr>
          <p:cNvPr id="7" name="TextBox 6">
            <a:extLst>
              <a:ext uri="{FF2B5EF4-FFF2-40B4-BE49-F238E27FC236}">
                <a16:creationId xmlns:a16="http://schemas.microsoft.com/office/drawing/2014/main" id="{87266303-C4AE-4874-913B-DF6B94B793E5}"/>
              </a:ext>
            </a:extLst>
          </p:cNvPr>
          <p:cNvSpPr txBox="1"/>
          <p:nvPr/>
        </p:nvSpPr>
        <p:spPr>
          <a:xfrm>
            <a:off x="6219825" y="1434612"/>
            <a:ext cx="5848349" cy="4801314"/>
          </a:xfrm>
          <a:prstGeom prst="rect">
            <a:avLst/>
          </a:prstGeom>
          <a:noFill/>
        </p:spPr>
        <p:txBody>
          <a:bodyPr wrap="square" rtlCol="0">
            <a:spAutoFit/>
          </a:bodyPr>
          <a:lstStyle/>
          <a:p>
            <a:pPr algn="ctr"/>
            <a:r>
              <a:rPr lang="en-US" dirty="0">
                <a:latin typeface="Sagona ExtraLight" panose="02020303050505020204" pitchFamily="18" charset="0"/>
              </a:rPr>
              <a:t>To the left you can see the print advertising rate card for </a:t>
            </a:r>
            <a:r>
              <a:rPr lang="en-US" b="1" i="1" dirty="0">
                <a:latin typeface="Sagona ExtraLight" panose="02020303050505020204" pitchFamily="18" charset="0"/>
              </a:rPr>
              <a:t>Frankie</a:t>
            </a:r>
            <a:r>
              <a:rPr lang="en-US" dirty="0">
                <a:latin typeface="Sagona ExtraLight" panose="02020303050505020204" pitchFamily="18" charset="0"/>
              </a:rPr>
              <a:t> Magazine. Although I was unable to find any for </a:t>
            </a:r>
            <a:r>
              <a:rPr lang="en-US" b="1" i="1" dirty="0">
                <a:latin typeface="Sagona ExtraLight" panose="02020303050505020204" pitchFamily="18" charset="0"/>
              </a:rPr>
              <a:t>Breathe </a:t>
            </a:r>
            <a:r>
              <a:rPr lang="en-US" dirty="0">
                <a:latin typeface="Sagona ExtraLight" panose="02020303050505020204" pitchFamily="18" charset="0"/>
              </a:rPr>
              <a:t>or </a:t>
            </a:r>
            <a:r>
              <a:rPr lang="en-US" b="1" i="1" dirty="0">
                <a:latin typeface="Sagona ExtraLight" panose="02020303050505020204" pitchFamily="18" charset="0"/>
              </a:rPr>
              <a:t>Teen Breathe </a:t>
            </a:r>
            <a:r>
              <a:rPr lang="en-US" dirty="0">
                <a:latin typeface="Sagona ExtraLight" panose="02020303050505020204" pitchFamily="18" charset="0"/>
              </a:rPr>
              <a:t>magazine, both </a:t>
            </a:r>
            <a:r>
              <a:rPr lang="en-US" b="1" i="1" dirty="0">
                <a:latin typeface="Sagona ExtraLight" panose="02020303050505020204" pitchFamily="18" charset="0"/>
              </a:rPr>
              <a:t>Frankie, Breathe </a:t>
            </a:r>
            <a:r>
              <a:rPr lang="en-US" dirty="0">
                <a:latin typeface="Sagona ExtraLight" panose="02020303050505020204" pitchFamily="18" charset="0"/>
              </a:rPr>
              <a:t>and </a:t>
            </a:r>
            <a:r>
              <a:rPr lang="en-US" b="1" i="1" dirty="0">
                <a:latin typeface="Sagona ExtraLight" panose="02020303050505020204" pitchFamily="18" charset="0"/>
              </a:rPr>
              <a:t>Teen Breathe </a:t>
            </a:r>
            <a:r>
              <a:rPr lang="en-US" dirty="0">
                <a:latin typeface="Sagona ExtraLight" panose="02020303050505020204" pitchFamily="18" charset="0"/>
              </a:rPr>
              <a:t>have similar audiences and are both similar aesthetics so assuming that, it should be of similar rates.</a:t>
            </a:r>
          </a:p>
          <a:p>
            <a:endParaRPr lang="en-US" dirty="0">
              <a:latin typeface="Sagona ExtraLight" panose="02020303050505020204" pitchFamily="18" charset="0"/>
            </a:endParaRPr>
          </a:p>
          <a:p>
            <a:pPr algn="ctr"/>
            <a:r>
              <a:rPr lang="en-US" dirty="0">
                <a:latin typeface="Sagona ExtraLight" panose="02020303050505020204" pitchFamily="18" charset="0"/>
              </a:rPr>
              <a:t>According to </a:t>
            </a:r>
            <a:r>
              <a:rPr lang="en-US" b="1" i="1" dirty="0">
                <a:latin typeface="Sagona ExtraLight" panose="02020303050505020204" pitchFamily="18" charset="0"/>
              </a:rPr>
              <a:t>Frankie </a:t>
            </a:r>
            <a:r>
              <a:rPr lang="en-US" dirty="0">
                <a:latin typeface="Sagona ExtraLight" panose="02020303050505020204" pitchFamily="18" charset="0"/>
              </a:rPr>
              <a:t>Magazines website, 70% of readers have purchased something after seeing it in </a:t>
            </a:r>
            <a:r>
              <a:rPr lang="en-US" b="1" i="1" dirty="0">
                <a:latin typeface="Sagona ExtraLight" panose="02020303050505020204" pitchFamily="18" charset="0"/>
              </a:rPr>
              <a:t>Frankie</a:t>
            </a:r>
            <a:r>
              <a:rPr lang="en-US" dirty="0">
                <a:latin typeface="Sagona ExtraLight" panose="02020303050505020204" pitchFamily="18" charset="0"/>
              </a:rPr>
              <a:t> and 94% of the audience has visited a website after seeing it in </a:t>
            </a:r>
            <a:r>
              <a:rPr lang="en-US" b="1" i="1" dirty="0">
                <a:latin typeface="Sagona ExtraLight" panose="02020303050505020204" pitchFamily="18" charset="0"/>
              </a:rPr>
              <a:t>Frankie</a:t>
            </a:r>
            <a:r>
              <a:rPr lang="en-US" dirty="0">
                <a:latin typeface="Sagona ExtraLight" panose="02020303050505020204" pitchFamily="18" charset="0"/>
              </a:rPr>
              <a:t>.</a:t>
            </a:r>
          </a:p>
          <a:p>
            <a:pPr algn="ctr"/>
            <a:endParaRPr lang="en-US" dirty="0">
              <a:latin typeface="Sagona ExtraLight" panose="02020303050505020204" pitchFamily="18" charset="0"/>
            </a:endParaRPr>
          </a:p>
          <a:p>
            <a:pPr algn="ctr"/>
            <a:r>
              <a:rPr lang="en-US" dirty="0">
                <a:latin typeface="Sagona ExtraLight" panose="02020303050505020204" pitchFamily="18" charset="0"/>
              </a:rPr>
              <a:t>3 x Full page ads for </a:t>
            </a:r>
            <a:r>
              <a:rPr lang="en-US" b="1" i="1" dirty="0">
                <a:latin typeface="Sagona ExtraLight" panose="02020303050505020204" pitchFamily="18" charset="0"/>
              </a:rPr>
              <a:t>Frankie</a:t>
            </a:r>
            <a:r>
              <a:rPr lang="en-US" dirty="0">
                <a:latin typeface="Sagona ExtraLight" panose="02020303050505020204" pitchFamily="18" charset="0"/>
              </a:rPr>
              <a:t> = (5140 x3) $15,420</a:t>
            </a:r>
          </a:p>
          <a:p>
            <a:pPr algn="ctr"/>
            <a:r>
              <a:rPr lang="en-US" dirty="0">
                <a:latin typeface="Sagona ExtraLight" panose="02020303050505020204" pitchFamily="18" charset="0"/>
              </a:rPr>
              <a:t>1 x outside back cover for </a:t>
            </a:r>
            <a:r>
              <a:rPr lang="en-US" b="1" i="1" dirty="0">
                <a:latin typeface="Sagona ExtraLight" panose="02020303050505020204" pitchFamily="18" charset="0"/>
              </a:rPr>
              <a:t>Teen Breathe </a:t>
            </a:r>
            <a:r>
              <a:rPr lang="en-US" dirty="0">
                <a:latin typeface="Sagona ExtraLight" panose="02020303050505020204" pitchFamily="18" charset="0"/>
              </a:rPr>
              <a:t>= $8380</a:t>
            </a:r>
          </a:p>
          <a:p>
            <a:pPr algn="ctr"/>
            <a:r>
              <a:rPr lang="en-US" dirty="0">
                <a:latin typeface="Sagona ExtraLight" panose="02020303050505020204" pitchFamily="18" charset="0"/>
              </a:rPr>
              <a:t>2 x full page for </a:t>
            </a:r>
            <a:r>
              <a:rPr lang="en-US" b="1" i="1" dirty="0">
                <a:latin typeface="Sagona ExtraLight" panose="02020303050505020204" pitchFamily="18" charset="0"/>
              </a:rPr>
              <a:t>Breathe</a:t>
            </a:r>
            <a:r>
              <a:rPr lang="en-US" dirty="0">
                <a:latin typeface="Sagona ExtraLight" panose="02020303050505020204" pitchFamily="18" charset="0"/>
              </a:rPr>
              <a:t> = $10820</a:t>
            </a:r>
          </a:p>
          <a:p>
            <a:pPr algn="ctr"/>
            <a:endParaRPr lang="en-US" dirty="0">
              <a:latin typeface="Sagona ExtraLight" panose="02020303050505020204" pitchFamily="18" charset="0"/>
            </a:endParaRPr>
          </a:p>
          <a:p>
            <a:pPr algn="ctr"/>
            <a:r>
              <a:rPr lang="en-US" dirty="0">
                <a:latin typeface="Sagona ExtraLight" panose="02020303050505020204" pitchFamily="18" charset="0"/>
              </a:rPr>
              <a:t>Grand total = $34620</a:t>
            </a:r>
            <a:endParaRPr lang="en-AU" dirty="0">
              <a:latin typeface="Sagona ExtraLight" panose="02020303050505020204" pitchFamily="18" charset="0"/>
            </a:endParaRPr>
          </a:p>
        </p:txBody>
      </p:sp>
      <p:pic>
        <p:nvPicPr>
          <p:cNvPr id="2052" name="Picture 4">
            <a:extLst>
              <a:ext uri="{FF2B5EF4-FFF2-40B4-BE49-F238E27FC236}">
                <a16:creationId xmlns:a16="http://schemas.microsoft.com/office/drawing/2014/main" id="{BAF22E61-B3F4-464F-A4FD-16107FAA6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578" t="-139" r="3359" b="72223"/>
          <a:stretch/>
        </p:blipFill>
        <p:spPr bwMode="auto">
          <a:xfrm>
            <a:off x="390524" y="2172541"/>
            <a:ext cx="5667375" cy="30622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381E8B8-B6A5-4A8F-AABC-4EBE7C778F1E}"/>
              </a:ext>
            </a:extLst>
          </p:cNvPr>
          <p:cNvSpPr txBox="1"/>
          <p:nvPr/>
        </p:nvSpPr>
        <p:spPr>
          <a:xfrm>
            <a:off x="390524" y="5343525"/>
            <a:ext cx="5705475" cy="1200329"/>
          </a:xfrm>
          <a:prstGeom prst="rect">
            <a:avLst/>
          </a:prstGeom>
          <a:noFill/>
        </p:spPr>
        <p:txBody>
          <a:bodyPr wrap="square" rtlCol="0">
            <a:spAutoFit/>
          </a:bodyPr>
          <a:lstStyle/>
          <a:p>
            <a:r>
              <a:rPr lang="en-US" dirty="0">
                <a:latin typeface="Sagona ExtraLight" panose="02020303050505020204" pitchFamily="18" charset="0"/>
              </a:rPr>
              <a:t>We have decided to prioritize Frankie Magazine advertising as their statistics are promising and the audience for the brand is very likely to enjoy </a:t>
            </a:r>
            <a:r>
              <a:rPr lang="en-US" b="1" i="1" dirty="0">
                <a:latin typeface="Sagona ExtraLight" panose="02020303050505020204" pitchFamily="18" charset="0"/>
              </a:rPr>
              <a:t>Heytully’s</a:t>
            </a:r>
            <a:r>
              <a:rPr lang="en-US" dirty="0">
                <a:latin typeface="Sagona ExtraLight" panose="02020303050505020204" pitchFamily="18" charset="0"/>
              </a:rPr>
              <a:t> products.</a:t>
            </a:r>
            <a:endParaRPr lang="en-AU" dirty="0">
              <a:latin typeface="Sagona ExtraLight" panose="02020303050505020204" pitchFamily="18" charset="0"/>
            </a:endParaRPr>
          </a:p>
        </p:txBody>
      </p:sp>
      <p:pic>
        <p:nvPicPr>
          <p:cNvPr id="3" name="Picture 2">
            <a:extLst>
              <a:ext uri="{FF2B5EF4-FFF2-40B4-BE49-F238E27FC236}">
                <a16:creationId xmlns:a16="http://schemas.microsoft.com/office/drawing/2014/main" id="{9B09F71F-C0C4-4268-A9ED-4E2258FD4961}"/>
              </a:ext>
            </a:extLst>
          </p:cNvPr>
          <p:cNvPicPr>
            <a:picLocks noChangeAspect="1"/>
          </p:cNvPicPr>
          <p:nvPr/>
        </p:nvPicPr>
        <p:blipFill>
          <a:blip r:embed="rId4"/>
          <a:stretch>
            <a:fillRect/>
          </a:stretch>
        </p:blipFill>
        <p:spPr>
          <a:xfrm>
            <a:off x="0" y="65314"/>
            <a:ext cx="6127072" cy="1793081"/>
          </a:xfrm>
          <a:prstGeom prst="rect">
            <a:avLst/>
          </a:prstGeom>
        </p:spPr>
      </p:pic>
    </p:spTree>
    <p:extLst>
      <p:ext uri="{BB962C8B-B14F-4D97-AF65-F5344CB8AC3E}">
        <p14:creationId xmlns:p14="http://schemas.microsoft.com/office/powerpoint/2010/main" val="1029310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AE4A3B-47DC-4ADE-AA74-F143719C9CA2}"/>
              </a:ext>
            </a:extLst>
          </p:cNvPr>
          <p:cNvSpPr>
            <a:spLocks noGrp="1"/>
          </p:cNvSpPr>
          <p:nvPr>
            <p:ph type="title"/>
          </p:nvPr>
        </p:nvSpPr>
        <p:spPr>
          <a:xfrm>
            <a:off x="5138928" y="964692"/>
            <a:ext cx="6092952" cy="1188720"/>
          </a:xfrm>
        </p:spPr>
        <p:style>
          <a:lnRef idx="1">
            <a:schemeClr val="accent2"/>
          </a:lnRef>
          <a:fillRef idx="2">
            <a:schemeClr val="accent2"/>
          </a:fillRef>
          <a:effectRef idx="1">
            <a:schemeClr val="accent2"/>
          </a:effectRef>
          <a:fontRef idx="minor">
            <a:schemeClr val="dk1"/>
          </a:fontRef>
        </p:style>
        <p:txBody>
          <a:bodyPr>
            <a:normAutofit/>
          </a:bodyPr>
          <a:lstStyle/>
          <a:p>
            <a:r>
              <a:rPr lang="en-US" sz="4800" b="1" cap="none" spc="0" dirty="0">
                <a:ln w="22225">
                  <a:solidFill>
                    <a:schemeClr val="accent2"/>
                  </a:solidFill>
                  <a:prstDash val="solid"/>
                </a:ln>
                <a:solidFill>
                  <a:schemeClr val="accent2">
                    <a:lumMod val="40000"/>
                    <a:lumOff val="60000"/>
                  </a:schemeClr>
                </a:solidFill>
                <a:latin typeface="Keep on Truckin'" panose="00000400000000000000" pitchFamily="2" charset="0"/>
              </a:rPr>
              <a:t>Product Placement</a:t>
            </a:r>
            <a:endParaRPr lang="en-AU" sz="4800" b="1" cap="none" spc="0" dirty="0">
              <a:ln w="22225">
                <a:solidFill>
                  <a:schemeClr val="accent2"/>
                </a:solidFill>
                <a:prstDash val="solid"/>
              </a:ln>
              <a:solidFill>
                <a:schemeClr val="accent2">
                  <a:lumMod val="40000"/>
                  <a:lumOff val="60000"/>
                </a:schemeClr>
              </a:solidFill>
            </a:endParaRPr>
          </a:p>
        </p:txBody>
      </p:sp>
      <p:pic>
        <p:nvPicPr>
          <p:cNvPr id="2052" name="Picture 4" descr="Surf Coast Towns &amp; Villages - Visit Great Ocean Road">
            <a:extLst>
              <a:ext uri="{FF2B5EF4-FFF2-40B4-BE49-F238E27FC236}">
                <a16:creationId xmlns:a16="http://schemas.microsoft.com/office/drawing/2014/main" id="{09D3FAC3-E16E-4984-B005-A54FD4DF909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8357" y="272143"/>
            <a:ext cx="4308985" cy="2876248"/>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2054" name="Picture 6" descr="Stage 4 measures 'still being clarified' for Melbourne optometrists -  Insight">
            <a:extLst>
              <a:ext uri="{FF2B5EF4-FFF2-40B4-BE49-F238E27FC236}">
                <a16:creationId xmlns:a16="http://schemas.microsoft.com/office/drawing/2014/main" id="{8538CF1C-70C3-424C-9CD5-A834AE1A954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8357" y="3429000"/>
            <a:ext cx="4308985" cy="2876248"/>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3480D47-20D2-4A8A-BBFD-1FB023254F4F}"/>
              </a:ext>
            </a:extLst>
          </p:cNvPr>
          <p:cNvSpPr>
            <a:spLocks noGrp="1"/>
          </p:cNvSpPr>
          <p:nvPr>
            <p:ph idx="1"/>
          </p:nvPr>
        </p:nvSpPr>
        <p:spPr>
          <a:xfrm>
            <a:off x="5089646" y="2475145"/>
            <a:ext cx="6397504" cy="3506555"/>
          </a:xfrm>
        </p:spPr>
        <p:txBody>
          <a:bodyPr>
            <a:normAutofit lnSpcReduction="10000"/>
          </a:bodyPr>
          <a:lstStyle/>
          <a:p>
            <a:pPr marL="0" indent="0" algn="ctr">
              <a:buNone/>
            </a:pPr>
            <a:r>
              <a:rPr lang="en-US" dirty="0">
                <a:latin typeface="Sagona ExtraLight" panose="02020303050505020204" pitchFamily="18" charset="0"/>
              </a:rPr>
              <a:t>We plan to launch our campaign at the start of December in Melbourne and the Surf Coast. The reason for the time and place is that, because it is before Christmas, people are looking out for gifts and clothes for warmer weather, and the </a:t>
            </a:r>
            <a:r>
              <a:rPr lang="en-US" b="1" i="1" dirty="0">
                <a:latin typeface="Sagona ExtraLight" panose="02020303050505020204" pitchFamily="18" charset="0"/>
              </a:rPr>
              <a:t>Heytully</a:t>
            </a:r>
            <a:r>
              <a:rPr lang="en-US" dirty="0">
                <a:latin typeface="Sagona ExtraLight" panose="02020303050505020204" pitchFamily="18" charset="0"/>
              </a:rPr>
              <a:t> sweater is perfect for both of those!</a:t>
            </a:r>
          </a:p>
          <a:p>
            <a:pPr marL="0" indent="0" algn="ctr">
              <a:buNone/>
            </a:pPr>
            <a:r>
              <a:rPr lang="en-US" dirty="0">
                <a:latin typeface="Sagona ExtraLight" panose="02020303050505020204" pitchFamily="18" charset="0"/>
              </a:rPr>
              <a:t>We estimate that Melbourne would be an optimal place for the launch as it has many creative young people who fit our demographic, and a large population, so more people would see it. The Surf Coast would be a great choice also, as our audience mostly lives around the area and it is a popular holiday destination so we would have more coverage.</a:t>
            </a:r>
            <a:endParaRPr lang="en-AU" dirty="0">
              <a:latin typeface="Sagona ExtraLight" panose="02020303050505020204" pitchFamily="18" charset="0"/>
            </a:endParaRPr>
          </a:p>
        </p:txBody>
      </p:sp>
      <p:pic>
        <p:nvPicPr>
          <p:cNvPr id="7" name="Picture 4" descr="Pattern Inspiration">
            <a:extLst>
              <a:ext uri="{FF2B5EF4-FFF2-40B4-BE49-F238E27FC236}">
                <a16:creationId xmlns:a16="http://schemas.microsoft.com/office/drawing/2014/main" id="{A8DA85E2-6103-4BCD-8A98-10267C81BE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375" y="5797532"/>
            <a:ext cx="929553" cy="929553"/>
          </a:xfrm>
          <a:prstGeom prst="star8">
            <a:avLst/>
          </a:prstGeom>
          <a:noFill/>
          <a:extLst>
            <a:ext uri="{909E8E84-426E-40DD-AFC4-6F175D3DCCD1}">
              <a14:hiddenFill xmlns:a14="http://schemas.microsoft.com/office/drawing/2010/main">
                <a:solidFill>
                  <a:srgbClr val="FFFFFF"/>
                </a:solidFill>
              </a14:hiddenFill>
            </a:ext>
          </a:extLst>
        </p:spPr>
      </p:pic>
      <p:pic>
        <p:nvPicPr>
          <p:cNvPr id="8" name="Picture 4" descr="Pattern Inspiration">
            <a:extLst>
              <a:ext uri="{FF2B5EF4-FFF2-40B4-BE49-F238E27FC236}">
                <a16:creationId xmlns:a16="http://schemas.microsoft.com/office/drawing/2014/main" id="{B462C2CD-7EDD-4351-ACB2-89E924D03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1880" y="143711"/>
            <a:ext cx="929553" cy="929553"/>
          </a:xfrm>
          <a:prstGeom prst="star8">
            <a:avLst/>
          </a:prstGeom>
          <a:noFill/>
          <a:extLst>
            <a:ext uri="{909E8E84-426E-40DD-AFC4-6F175D3DCCD1}">
              <a14:hiddenFill xmlns:a14="http://schemas.microsoft.com/office/drawing/2010/main">
                <a:solidFill>
                  <a:srgbClr val="FFFFFF"/>
                </a:solidFill>
              </a14:hiddenFill>
            </a:ext>
          </a:extLst>
        </p:spPr>
      </p:pic>
      <p:pic>
        <p:nvPicPr>
          <p:cNvPr id="9" name="Picture 4" descr="Pattern Inspiration">
            <a:extLst>
              <a:ext uri="{FF2B5EF4-FFF2-40B4-BE49-F238E27FC236}">
                <a16:creationId xmlns:a16="http://schemas.microsoft.com/office/drawing/2014/main" id="{53448B76-1F38-4A29-A180-C38E68863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4533"/>
            <a:ext cx="929553" cy="929553"/>
          </a:xfrm>
          <a:prstGeom prst="star8">
            <a:avLst/>
          </a:prstGeom>
          <a:noFill/>
          <a:extLst>
            <a:ext uri="{909E8E84-426E-40DD-AFC4-6F175D3DCCD1}">
              <a14:hiddenFill xmlns:a14="http://schemas.microsoft.com/office/drawing/2010/main">
                <a:solidFill>
                  <a:srgbClr val="FFFFFF"/>
                </a:solidFill>
              </a14:hiddenFill>
            </a:ext>
          </a:extLst>
        </p:spPr>
      </p:pic>
      <p:pic>
        <p:nvPicPr>
          <p:cNvPr id="11" name="Picture 4" descr="Pattern Inspiration">
            <a:extLst>
              <a:ext uri="{FF2B5EF4-FFF2-40B4-BE49-F238E27FC236}">
                <a16:creationId xmlns:a16="http://schemas.microsoft.com/office/drawing/2014/main" id="{F19B2799-E29B-4E61-83B4-A9F953976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375" y="143711"/>
            <a:ext cx="929553" cy="929553"/>
          </a:xfrm>
          <a:prstGeom prst="star8">
            <a:avLst/>
          </a:prstGeom>
          <a:noFill/>
          <a:extLst>
            <a:ext uri="{909E8E84-426E-40DD-AFC4-6F175D3DCCD1}">
              <a14:hiddenFill xmlns:a14="http://schemas.microsoft.com/office/drawing/2010/main">
                <a:solidFill>
                  <a:srgbClr val="FFFFFF"/>
                </a:solidFill>
              </a14:hiddenFill>
            </a:ext>
          </a:extLst>
        </p:spPr>
      </p:pic>
      <p:pic>
        <p:nvPicPr>
          <p:cNvPr id="13" name="Picture 4" descr="Pattern Inspiration">
            <a:extLst>
              <a:ext uri="{FF2B5EF4-FFF2-40B4-BE49-F238E27FC236}">
                <a16:creationId xmlns:a16="http://schemas.microsoft.com/office/drawing/2014/main" id="{89A2E91F-5A3C-4EC0-889D-68F579192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4090" y="5688675"/>
            <a:ext cx="929553" cy="929553"/>
          </a:xfrm>
          <a:prstGeom prst="star8">
            <a:avLst/>
          </a:prstGeom>
          <a:noFill/>
          <a:extLst>
            <a:ext uri="{909E8E84-426E-40DD-AFC4-6F175D3DCCD1}">
              <a14:hiddenFill xmlns:a14="http://schemas.microsoft.com/office/drawing/2010/main">
                <a:solidFill>
                  <a:srgbClr val="FFFFFF"/>
                </a:solidFill>
              </a14:hiddenFill>
            </a:ext>
          </a:extLst>
        </p:spPr>
      </p:pic>
      <p:pic>
        <p:nvPicPr>
          <p:cNvPr id="15" name="Picture 4" descr="Pattern Inspiration">
            <a:extLst>
              <a:ext uri="{FF2B5EF4-FFF2-40B4-BE49-F238E27FC236}">
                <a16:creationId xmlns:a16="http://schemas.microsoft.com/office/drawing/2014/main" id="{B85C3987-9897-4EE6-A2E0-27C63C84A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5946" y="2912526"/>
            <a:ext cx="797084" cy="797084"/>
          </a:xfrm>
          <a:prstGeom prst="star8">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9343625-2A0D-4517-AD12-5BAFAC176D52}"/>
              </a:ext>
            </a:extLst>
          </p:cNvPr>
          <p:cNvPicPr>
            <a:picLocks noChangeAspect="1"/>
          </p:cNvPicPr>
          <p:nvPr/>
        </p:nvPicPr>
        <p:blipFill>
          <a:blip r:embed="rId5"/>
          <a:stretch>
            <a:fillRect/>
          </a:stretch>
        </p:blipFill>
        <p:spPr>
          <a:xfrm>
            <a:off x="5487761" y="1073264"/>
            <a:ext cx="5598444" cy="929553"/>
          </a:xfrm>
          <a:prstGeom prst="rect">
            <a:avLst/>
          </a:prstGeom>
        </p:spPr>
      </p:pic>
    </p:spTree>
    <p:extLst>
      <p:ext uri="{BB962C8B-B14F-4D97-AF65-F5344CB8AC3E}">
        <p14:creationId xmlns:p14="http://schemas.microsoft.com/office/powerpoint/2010/main" val="3333194066"/>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22F40F1901494692A876AF4EF50547" ma:contentTypeVersion="8" ma:contentTypeDescription="Create a new document." ma:contentTypeScope="" ma:versionID="eb565eaf1194dbd1b43361755f0c981b">
  <xsd:schema xmlns:xsd="http://www.w3.org/2001/XMLSchema" xmlns:xs="http://www.w3.org/2001/XMLSchema" xmlns:p="http://schemas.microsoft.com/office/2006/metadata/properties" xmlns:ns2="66a53c0d-693f-4ff7-9883-fc3529329ba8" targetNamespace="http://schemas.microsoft.com/office/2006/metadata/properties" ma:root="true" ma:fieldsID="de51e13eb2d9eb17890f9ba09a4edfc8" ns2:_="">
    <xsd:import namespace="66a53c0d-693f-4ff7-9883-fc3529329b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a53c0d-693f-4ff7-9883-fc3529329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42A82A-F3A0-4E49-93CE-CB2D97636F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a53c0d-693f-4ff7-9883-fc3529329b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9F4670-2B0D-461A-8D0C-CC9B3E24DEE6}">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66a53c0d-693f-4ff7-9883-fc3529329ba8"/>
    <ds:schemaRef ds:uri="http://www.w3.org/XML/1998/namespace"/>
  </ds:schemaRefs>
</ds:datastoreItem>
</file>

<file path=customXml/itemProps3.xml><?xml version="1.0" encoding="utf-8"?>
<ds:datastoreItem xmlns:ds="http://schemas.openxmlformats.org/officeDocument/2006/customXml" ds:itemID="{F7FF8488-223B-46CA-8648-A96BDED5A3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TotalTime>
  <Words>1223</Words>
  <Application>Microsoft Macintosh PowerPoint</Application>
  <PresentationFormat>Widescreen</PresentationFormat>
  <Paragraphs>66</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Gill Sans MT</vt:lpstr>
      <vt:lpstr>Keep on Truckin'</vt:lpstr>
      <vt:lpstr>Sagona ExtraLight</vt:lpstr>
      <vt:lpstr>Segoe UI Light</vt:lpstr>
      <vt:lpstr>Shagadelic</vt:lpstr>
      <vt:lpstr>Parcel</vt:lpstr>
      <vt:lpstr>PowerPoint Presentation</vt:lpstr>
      <vt:lpstr>Product</vt:lpstr>
      <vt:lpstr>Methods of appeal</vt:lpstr>
      <vt:lpstr>Audience breakdown and brand association </vt:lpstr>
      <vt:lpstr>Codes and conventions of advertising</vt:lpstr>
      <vt:lpstr>Media campaign Print - Advertisement in a Magazine</vt:lpstr>
      <vt:lpstr>Media Buyer</vt:lpstr>
      <vt:lpstr>Advertising rate cards</vt:lpstr>
      <vt:lpstr>Product Placement</vt:lpstr>
      <vt:lpstr>Marketing, research and  Evaluation</vt:lpstr>
      <vt:lpstr>Budget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Georgia Rogers</dc:creator>
  <cp:lastModifiedBy>Natalie Knite</cp:lastModifiedBy>
  <cp:revision>23</cp:revision>
  <dcterms:created xsi:type="dcterms:W3CDTF">2020-09-03T02:28:37Z</dcterms:created>
  <dcterms:modified xsi:type="dcterms:W3CDTF">2020-10-15T01:40:27Z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0x010100BC22F40F1901494692A876AF4EF50547</vt:lpwstr>
  </property>
</Properties>
</file>